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70" r:id="rId2"/>
    <p:sldId id="455" r:id="rId3"/>
    <p:sldId id="371" r:id="rId4"/>
    <p:sldId id="372" r:id="rId5"/>
    <p:sldId id="373" r:id="rId6"/>
    <p:sldId id="374" r:id="rId7"/>
    <p:sldId id="476" r:id="rId8"/>
    <p:sldId id="375" r:id="rId9"/>
    <p:sldId id="376" r:id="rId10"/>
    <p:sldId id="377" r:id="rId11"/>
    <p:sldId id="378" r:id="rId12"/>
    <p:sldId id="605" r:id="rId13"/>
    <p:sldId id="380" r:id="rId14"/>
    <p:sldId id="419" r:id="rId15"/>
    <p:sldId id="420" r:id="rId16"/>
    <p:sldId id="458" r:id="rId17"/>
    <p:sldId id="422" r:id="rId18"/>
    <p:sldId id="446" r:id="rId19"/>
    <p:sldId id="414" r:id="rId20"/>
    <p:sldId id="385" r:id="rId21"/>
    <p:sldId id="424" r:id="rId22"/>
    <p:sldId id="388" r:id="rId23"/>
    <p:sldId id="389" r:id="rId24"/>
    <p:sldId id="390" r:id="rId25"/>
    <p:sldId id="448" r:id="rId26"/>
    <p:sldId id="392" r:id="rId27"/>
    <p:sldId id="393" r:id="rId28"/>
    <p:sldId id="394" r:id="rId29"/>
    <p:sldId id="395" r:id="rId30"/>
    <p:sldId id="396" r:id="rId31"/>
    <p:sldId id="397" r:id="rId32"/>
    <p:sldId id="460" r:id="rId33"/>
    <p:sldId id="456" r:id="rId34"/>
    <p:sldId id="452" r:id="rId35"/>
    <p:sldId id="413" r:id="rId36"/>
    <p:sldId id="457" r:id="rId37"/>
    <p:sldId id="459" r:id="rId38"/>
    <p:sldId id="257" r:id="rId39"/>
    <p:sldId id="450" r:id="rId40"/>
    <p:sldId id="402" r:id="rId41"/>
    <p:sldId id="453" r:id="rId42"/>
    <p:sldId id="399" r:id="rId43"/>
    <p:sldId id="400" r:id="rId44"/>
    <p:sldId id="401" r:id="rId45"/>
    <p:sldId id="404" r:id="rId4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ZrsobrEwop52BsFod0TQ==" hashData="+B921DZtsDM6DaGpuuwypiX+XcayeMmyoXod/ndbsFGzLMRgNaM1i10L5KVb6yA+lkAoh9fkuj+O4d7phUQ8t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E0211-3748-4BA2-9D3A-90466FDFE711}" v="14" dt="2019-02-26T17:50:07.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01" autoAdjust="0"/>
  </p:normalViewPr>
  <p:slideViewPr>
    <p:cSldViewPr snapToGrid="0">
      <p:cViewPr varScale="1">
        <p:scale>
          <a:sx n="41" d="100"/>
          <a:sy n="41" d="100"/>
        </p:scale>
        <p:origin x="1604" y="40"/>
      </p:cViewPr>
      <p:guideLst/>
    </p:cSldViewPr>
  </p:slideViewPr>
  <p:notesTextViewPr>
    <p:cViewPr>
      <p:scale>
        <a:sx n="1" d="1"/>
        <a:sy n="1" d="1"/>
      </p:scale>
      <p:origin x="0" y="0"/>
    </p:cViewPr>
  </p:notesTextViewPr>
  <p:notesViewPr>
    <p:cSldViewPr snapToGrid="0">
      <p:cViewPr>
        <p:scale>
          <a:sx n="80" d="100"/>
          <a:sy n="80" d="100"/>
        </p:scale>
        <p:origin x="19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Marz" userId="a7cb1a7e-ef6a-4ae2-921b-b25a35e7483b" providerId="ADAL" clId="{A3D30BD1-2156-4C40-A202-17FA416D4E07}"/>
    <pc:docChg chg="custSel modSld">
      <pc:chgData name="Sean Marz" userId="a7cb1a7e-ef6a-4ae2-921b-b25a35e7483b" providerId="ADAL" clId="{A3D30BD1-2156-4C40-A202-17FA416D4E07}" dt="2019-09-07T18:53:13.438" v="8" actId="113"/>
      <pc:docMkLst>
        <pc:docMk/>
      </pc:docMkLst>
      <pc:sldChg chg="modSp">
        <pc:chgData name="Sean Marz" userId="a7cb1a7e-ef6a-4ae2-921b-b25a35e7483b" providerId="ADAL" clId="{A3D30BD1-2156-4C40-A202-17FA416D4E07}" dt="2019-09-07T18:53:13.438" v="8" actId="113"/>
        <pc:sldMkLst>
          <pc:docMk/>
          <pc:sldMk cId="2366867948" sldId="257"/>
        </pc:sldMkLst>
        <pc:spChg chg="mod">
          <ac:chgData name="Sean Marz" userId="a7cb1a7e-ef6a-4ae2-921b-b25a35e7483b" providerId="ADAL" clId="{A3D30BD1-2156-4C40-A202-17FA416D4E07}" dt="2019-09-07T18:53:13.438" v="8" actId="113"/>
          <ac:spMkLst>
            <pc:docMk/>
            <pc:sldMk cId="2366867948" sldId="257"/>
            <ac:spMk id="3" creationId="{A1C01AB5-9407-4BD2-83E2-8B95C83D925B}"/>
          </ac:spMkLst>
        </pc:spChg>
      </pc:sldChg>
      <pc:sldChg chg="modSp">
        <pc:chgData name="Sean Marz" userId="a7cb1a7e-ef6a-4ae2-921b-b25a35e7483b" providerId="ADAL" clId="{A3D30BD1-2156-4C40-A202-17FA416D4E07}" dt="2019-09-07T18:52:59.187" v="6" actId="27636"/>
        <pc:sldMkLst>
          <pc:docMk/>
          <pc:sldMk cId="1581066025" sldId="385"/>
        </pc:sldMkLst>
        <pc:spChg chg="mod">
          <ac:chgData name="Sean Marz" userId="a7cb1a7e-ef6a-4ae2-921b-b25a35e7483b" providerId="ADAL" clId="{A3D30BD1-2156-4C40-A202-17FA416D4E07}" dt="2019-09-07T18:52:59.187" v="6" actId="27636"/>
          <ac:spMkLst>
            <pc:docMk/>
            <pc:sldMk cId="1581066025" sldId="38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29" tIns="48314" rIns="96629" bIns="48314" rtlCol="0"/>
          <a:lstStyle>
            <a:lvl1pPr algn="l">
              <a:defRPr sz="1300"/>
            </a:lvl1pPr>
          </a:lstStyle>
          <a:p>
            <a:endParaRPr lang="en-US"/>
          </a:p>
        </p:txBody>
      </p:sp>
      <p:sp>
        <p:nvSpPr>
          <p:cNvPr id="3" name="Date Placeholder 2"/>
          <p:cNvSpPr>
            <a:spLocks noGrp="1"/>
          </p:cNvSpPr>
          <p:nvPr>
            <p:ph type="dt" sz="quarter" idx="1"/>
          </p:nvPr>
        </p:nvSpPr>
        <p:spPr>
          <a:xfrm>
            <a:off x="4143589" y="1"/>
            <a:ext cx="3169920" cy="481727"/>
          </a:xfrm>
          <a:prstGeom prst="rect">
            <a:avLst/>
          </a:prstGeom>
        </p:spPr>
        <p:txBody>
          <a:bodyPr vert="horz" lIns="96629" tIns="48314" rIns="96629" bIns="48314" rtlCol="0"/>
          <a:lstStyle>
            <a:lvl1pPr algn="r">
              <a:defRPr sz="1300"/>
            </a:lvl1pPr>
          </a:lstStyle>
          <a:p>
            <a:fld id="{F5D7874B-AC24-4202-841C-AA372A23B777}" type="datetimeFigureOut">
              <a:rPr lang="en-US" smtClean="0"/>
              <a:t>9/7/2019</a:t>
            </a:fld>
            <a:endParaRPr lang="en-US"/>
          </a:p>
        </p:txBody>
      </p:sp>
      <p:sp>
        <p:nvSpPr>
          <p:cNvPr id="4" name="Footer Placeholder 3"/>
          <p:cNvSpPr>
            <a:spLocks noGrp="1"/>
          </p:cNvSpPr>
          <p:nvPr>
            <p:ph type="ftr" sz="quarter" idx="2"/>
          </p:nvPr>
        </p:nvSpPr>
        <p:spPr>
          <a:xfrm>
            <a:off x="1" y="9119477"/>
            <a:ext cx="3169920" cy="481726"/>
          </a:xfrm>
          <a:prstGeom prst="rect">
            <a:avLst/>
          </a:prstGeom>
        </p:spPr>
        <p:txBody>
          <a:bodyPr vert="horz" lIns="96629" tIns="48314" rIns="96629" bIns="48314"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7"/>
            <a:ext cx="3169920" cy="481726"/>
          </a:xfrm>
          <a:prstGeom prst="rect">
            <a:avLst/>
          </a:prstGeom>
        </p:spPr>
        <p:txBody>
          <a:bodyPr vert="horz" lIns="96629" tIns="48314" rIns="96629" bIns="48314" rtlCol="0" anchor="b"/>
          <a:lstStyle>
            <a:lvl1pPr algn="r">
              <a:defRPr sz="1300"/>
            </a:lvl1pPr>
          </a:lstStyle>
          <a:p>
            <a:fld id="{0FCA873B-EBFA-4D71-BF14-2BB7F696A2F8}" type="slidenum">
              <a:rPr lang="en-US" smtClean="0"/>
              <a:t>‹#›</a:t>
            </a:fld>
            <a:endParaRPr lang="en-US"/>
          </a:p>
        </p:txBody>
      </p:sp>
    </p:spTree>
    <p:extLst>
      <p:ext uri="{BB962C8B-B14F-4D97-AF65-F5344CB8AC3E}">
        <p14:creationId xmlns:p14="http://schemas.microsoft.com/office/powerpoint/2010/main" val="1027847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6288" y="1095375"/>
            <a:ext cx="5762625" cy="3241675"/>
          </a:xfrm>
          <a:prstGeom prst="rect">
            <a:avLst/>
          </a:prstGeom>
          <a:noFill/>
          <a:ln w="12700">
            <a:solidFill>
              <a:prstClr val="black"/>
            </a:solidFill>
          </a:ln>
        </p:spPr>
        <p:txBody>
          <a:bodyPr vert="horz" lIns="96629" tIns="48314" rIns="96629" bIns="48314" rtlCol="0" anchor="ctr"/>
          <a:lstStyle/>
          <a:p>
            <a:endParaRPr lang="en-US"/>
          </a:p>
        </p:txBody>
      </p:sp>
      <p:sp>
        <p:nvSpPr>
          <p:cNvPr id="5" name="Notes Placeholder 4"/>
          <p:cNvSpPr>
            <a:spLocks noGrp="1"/>
          </p:cNvSpPr>
          <p:nvPr>
            <p:ph type="body" sz="quarter" idx="3"/>
          </p:nvPr>
        </p:nvSpPr>
        <p:spPr>
          <a:xfrm>
            <a:off x="731521" y="4516086"/>
            <a:ext cx="5852160" cy="3996274"/>
          </a:xfrm>
          <a:prstGeom prst="rect">
            <a:avLst/>
          </a:prstGeom>
        </p:spPr>
        <p:txBody>
          <a:bodyPr vert="horz" lIns="96629" tIns="48314" rIns="96629" bIns="483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eader Placeholder 11"/>
          <p:cNvSpPr>
            <a:spLocks noGrp="1"/>
          </p:cNvSpPr>
          <p:nvPr>
            <p:ph type="hdr" sz="quarter"/>
          </p:nvPr>
        </p:nvSpPr>
        <p:spPr>
          <a:xfrm>
            <a:off x="2814302" y="325106"/>
            <a:ext cx="1138289" cy="480366"/>
          </a:xfrm>
          <a:prstGeom prst="rect">
            <a:avLst/>
          </a:prstGeom>
        </p:spPr>
        <p:txBody>
          <a:bodyPr vert="horz" lIns="95719" tIns="47859" rIns="95719" bIns="47859" rtlCol="0"/>
          <a:lstStyle>
            <a:lvl1pPr algn="l">
              <a:defRPr sz="3800">
                <a:solidFill>
                  <a:schemeClr val="accent2"/>
                </a:solidFill>
              </a:defRPr>
            </a:lvl1pPr>
          </a:lstStyle>
          <a:p>
            <a:r>
              <a:rPr lang="en-US"/>
              <a:t>Slide</a:t>
            </a:r>
          </a:p>
        </p:txBody>
      </p:sp>
      <p:sp>
        <p:nvSpPr>
          <p:cNvPr id="14" name="Slide Number Placeholder 13"/>
          <p:cNvSpPr>
            <a:spLocks noGrp="1"/>
          </p:cNvSpPr>
          <p:nvPr>
            <p:ph type="sldNum" sz="quarter" idx="5"/>
          </p:nvPr>
        </p:nvSpPr>
        <p:spPr>
          <a:xfrm>
            <a:off x="3845605" y="320839"/>
            <a:ext cx="760721" cy="481715"/>
          </a:xfrm>
          <a:prstGeom prst="rect">
            <a:avLst/>
          </a:prstGeom>
        </p:spPr>
        <p:txBody>
          <a:bodyPr vert="horz" lIns="95719" tIns="47859" rIns="95719" bIns="47859" rtlCol="0" anchor="b"/>
          <a:lstStyle>
            <a:lvl1pPr algn="r">
              <a:defRPr sz="3800">
                <a:solidFill>
                  <a:srgbClr val="002060"/>
                </a:solidFill>
              </a:defRPr>
            </a:lvl1pPr>
          </a:lstStyle>
          <a:p>
            <a:fld id="{88CA3000-F477-488E-ABA3-C6FBA89B5317}" type="slidenum">
              <a:rPr lang="en-US" smtClean="0"/>
              <a:pPr/>
              <a:t>‹#›</a:t>
            </a:fld>
            <a:endParaRPr lang="en-US"/>
          </a:p>
        </p:txBody>
      </p:sp>
      <p:sp>
        <p:nvSpPr>
          <p:cNvPr id="6" name="Rectangle 5">
            <a:extLst>
              <a:ext uri="{FF2B5EF4-FFF2-40B4-BE49-F238E27FC236}">
                <a16:creationId xmlns:a16="http://schemas.microsoft.com/office/drawing/2014/main" id="{97A61264-398C-4F3E-9569-5F0DDB0FAC57}"/>
              </a:ext>
            </a:extLst>
          </p:cNvPr>
          <p:cNvSpPr/>
          <p:nvPr/>
        </p:nvSpPr>
        <p:spPr>
          <a:xfrm>
            <a:off x="1230724" y="4626357"/>
            <a:ext cx="4964379" cy="4447907"/>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4837" tIns="47418" rIns="94837" bIns="47418" spcCol="0" rtlCol="0" anchor="ctr"/>
          <a:lstStyle/>
          <a:p>
            <a:pPr algn="ctr"/>
            <a:endParaRPr lang="en-US"/>
          </a:p>
        </p:txBody>
      </p:sp>
    </p:spTree>
    <p:extLst>
      <p:ext uri="{BB962C8B-B14F-4D97-AF65-F5344CB8AC3E}">
        <p14:creationId xmlns:p14="http://schemas.microsoft.com/office/powerpoint/2010/main" val="3438248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ensus.gov/hhes/www/poverty/publications/p60-81.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www.ncbi.nlm.nih.gov/pmc/articles/PMC2861506/#R32" TargetMode="External"/><Relationship Id="rId13" Type="http://schemas.openxmlformats.org/officeDocument/2006/relationships/hyperlink" Target="https://www.ncbi.nlm.nih.gov/pmc/articles/PMC2861506/#R61" TargetMode="External"/><Relationship Id="rId3" Type="http://schemas.openxmlformats.org/officeDocument/2006/relationships/hyperlink" Target="https://www.ncbi.nlm.nih.gov/pmc/articles/PMC2861506/#R21" TargetMode="External"/><Relationship Id="rId7" Type="http://schemas.openxmlformats.org/officeDocument/2006/relationships/hyperlink" Target="https://www.ncbi.nlm.nih.gov/pmc/articles/PMC2861506/#R22" TargetMode="External"/><Relationship Id="rId12" Type="http://schemas.openxmlformats.org/officeDocument/2006/relationships/hyperlink" Target="https://www.ncbi.nlm.nih.gov/pmc/articles/PMC2861506/#R35"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ncbi.nlm.nih.gov/pmc/articles/PMC2861506/#R110" TargetMode="External"/><Relationship Id="rId11" Type="http://schemas.openxmlformats.org/officeDocument/2006/relationships/hyperlink" Target="https://www.ncbi.nlm.nih.gov/pmc/articles/PMC2861506/#R125" TargetMode="External"/><Relationship Id="rId5" Type="http://schemas.openxmlformats.org/officeDocument/2006/relationships/hyperlink" Target="https://www.ncbi.nlm.nih.gov/pmc/articles/PMC2861506/#R7" TargetMode="External"/><Relationship Id="rId10" Type="http://schemas.openxmlformats.org/officeDocument/2006/relationships/hyperlink" Target="https://www.ncbi.nlm.nih.gov/pmc/articles/PMC2861506/#R91" TargetMode="External"/><Relationship Id="rId4" Type="http://schemas.openxmlformats.org/officeDocument/2006/relationships/hyperlink" Target="https://www.ncbi.nlm.nih.gov/pmc/articles/PMC2861506/#R81" TargetMode="External"/><Relationship Id="rId9" Type="http://schemas.openxmlformats.org/officeDocument/2006/relationships/hyperlink" Target="https://www.ncbi.nlm.nih.gov/pmc/articles/PMC2861506/#R62" TargetMode="External"/><Relationship Id="rId14" Type="http://schemas.openxmlformats.org/officeDocument/2006/relationships/hyperlink" Target="https://www.ncbi.nlm.nih.gov/pmc/articles/PMC2861506/#R78"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ncbi.nlm.nih.gov/pubmed/?term=Heath%20RD%5bAuthor%5d&amp;cauthor=true&amp;cauthor_uid=26789401" TargetMode="External"/><Relationship Id="rId3" Type="http://schemas.openxmlformats.org/officeDocument/2006/relationships/hyperlink" Target="https://www.ncbi.nlm.nih.gov/pmc/articles/PMC4482518/" TargetMode="External"/><Relationship Id="rId7" Type="http://schemas.openxmlformats.org/officeDocument/2006/relationships/hyperlink" Target="https://www.ncbi.nlm.nih.gov/pubmed/?term=Everett%20BG%5bAuthor%5d&amp;cauthor=true&amp;cauthor_uid=26789401"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ncbi.nlm.nih.gov/pubmed/?term=Bouris%20A%5bAuthor%5d&amp;cauthor=true&amp;cauthor_uid=26789401" TargetMode="External"/><Relationship Id="rId11" Type="http://schemas.openxmlformats.org/officeDocument/2006/relationships/hyperlink" Target="https://www.ncbi.nlm.nih.gov/pubmed/26789401" TargetMode="External"/><Relationship Id="rId5" Type="http://schemas.openxmlformats.org/officeDocument/2006/relationships/hyperlink" Target="https://www.sciencedirect.com/science/article/pii/S1054139X06005969" TargetMode="External"/><Relationship Id="rId10" Type="http://schemas.openxmlformats.org/officeDocument/2006/relationships/hyperlink" Target="https://www.ncbi.nlm.nih.gov/pubmed/?term=Neilands%20TB%5bAuthor%5d&amp;cauthor=true&amp;cauthor_uid=26789401" TargetMode="External"/><Relationship Id="rId4" Type="http://schemas.openxmlformats.org/officeDocument/2006/relationships/hyperlink" Target="https://ajp.psychiatryonline.org/doi/abs/10.1176/appi.ajp.161.12.2303" TargetMode="External"/><Relationship Id="rId9" Type="http://schemas.openxmlformats.org/officeDocument/2006/relationships/hyperlink" Target="https://www.ncbi.nlm.nih.gov/pubmed/?term=Elsaesser%20CE%5bAuthor%5d&amp;cauthor=true&amp;cauthor_uid=2678940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Welcome everyone and thank them for their interest in trauma.  You can share with them that this training is provided Alive and Well Communities. </a:t>
            </a:r>
          </a:p>
          <a:p>
            <a:pPr marL="186193" indent="-186193">
              <a:buFont typeface="Arial" panose="020B0604020202020204" pitchFamily="34" charset="0"/>
              <a:buChar char="•"/>
            </a:pPr>
            <a:endParaRPr lang="en-US" sz="1300"/>
          </a:p>
          <a:p>
            <a:pPr marL="186193" indent="-186193">
              <a:buFont typeface="Arial" panose="020B0604020202020204" pitchFamily="34" charset="0"/>
              <a:buChar char="•"/>
            </a:pPr>
            <a:r>
              <a:rPr lang="en-US" sz="1300"/>
              <a:t>Remind everyone that the training will be discussing trauma and it is important for them to monitor their own reactions to the content and step- out/check-out as needed. </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8803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The 50% prevalence rate came from the Adverse Childhood Experiences Study.  More recent surveys have seen the prevalence for 1 or more traumatic events go as high as two-thirds of the adult population.  Twenty-five percent of the adult general population has experienced two or more traumas; one of 16 adults has four or more traumatic events and one out of 22 has 6 or more events.  This is considered CHRONIC trauma.</a:t>
            </a:r>
          </a:p>
          <a:p>
            <a:pPr marL="186193" indent="-186193">
              <a:buFont typeface="Arial" panose="020B0604020202020204" pitchFamily="34" charset="0"/>
              <a:buChar char="•"/>
            </a:pPr>
            <a:r>
              <a:rPr lang="en-US" sz="1300"/>
              <a:t>Many systems such as child welfare, domestic violence and mental health have extremely high rates, between 80-100%.</a:t>
            </a:r>
          </a:p>
          <a:p>
            <a:pPr marL="186193" indent="-186193">
              <a:buFont typeface="Arial" panose="020B0604020202020204" pitchFamily="34" charset="0"/>
              <a:buChar char="•"/>
            </a:pPr>
            <a:r>
              <a:rPr lang="en-US" sz="1300"/>
              <a:t>Ask participants what they think the prevalence rate is in the community they serve, work in, or live in. Often, they will indicate a much higher prevalence. Affirm that as we broaden our definition of trauma and toxic stress, we see even higher rates than mentioned on the slide. </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10</a:t>
            </a:fld>
            <a:endParaRPr lang="en-US"/>
          </a:p>
        </p:txBody>
      </p:sp>
    </p:spTree>
    <p:extLst>
      <p:ext uri="{BB962C8B-B14F-4D97-AF65-F5344CB8AC3E}">
        <p14:creationId xmlns:p14="http://schemas.microsoft.com/office/powerpoint/2010/main" val="316036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xfrm>
            <a:off x="2162756" y="416717"/>
            <a:ext cx="3307743" cy="4975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E1169B0-36B1-4A43-A613-B3B94EECF230}"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86193" indent="-186193">
              <a:buFont typeface="Arial" panose="020B0604020202020204" pitchFamily="34" charset="0"/>
              <a:buChar char="•"/>
            </a:pPr>
            <a:r>
              <a:rPr lang="en-US" sz="1300"/>
              <a:t>PTSD was a diagnosis that was developed in response to the needs of veterans from the Vietnam War, yet adults who were in foster care have a higher rate of this diagnosis.  </a:t>
            </a:r>
          </a:p>
          <a:p>
            <a:pPr marL="186193" indent="-186193">
              <a:buFont typeface="Arial" panose="020B0604020202020204" pitchFamily="34" charset="0"/>
              <a:buChar char="•"/>
            </a:pPr>
            <a:r>
              <a:rPr lang="en-US" sz="1300"/>
              <a:t>What does this tell us about some systems? We know that to go in state custody children theoretically have been exposed to abuse and/or neglect, but like many systems designed to help, it may actually unintentionally do further harm.  In this case, that harm may come from moving a child from place to place, disrupting relationships and perpetuating not feeling safe and being disempowered. </a:t>
            </a:r>
          </a:p>
          <a:p>
            <a:pPr marL="186193" indent="-186193">
              <a:buFont typeface="Arial" panose="020B0604020202020204" pitchFamily="34" charset="0"/>
              <a:buChar char="•"/>
            </a:pPr>
            <a:r>
              <a:rPr lang="en-US" sz="1300"/>
              <a:t>This difficulty in getting true prevalence rates due to several factors, including the inherent nature of some of the types of traumatic events that children experience, the assets available to the field for detecting and counting events, and confounding methodological issues between studies.</a:t>
            </a:r>
          </a:p>
        </p:txBody>
      </p:sp>
    </p:spTree>
    <p:extLst>
      <p:ext uri="{BB962C8B-B14F-4D97-AF65-F5344CB8AC3E}">
        <p14:creationId xmlns:p14="http://schemas.microsoft.com/office/powerpoint/2010/main" val="2577428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100" y="4516086"/>
            <a:ext cx="6997700" cy="4881914"/>
          </a:xfrm>
        </p:spPr>
        <p:txBody>
          <a:bodyPr/>
          <a:lstStyle/>
          <a:p>
            <a:pPr marL="186193" indent="-186193">
              <a:buFont typeface="Arial" panose="020B0604020202020204" pitchFamily="34" charset="0"/>
              <a:buChar char="•"/>
            </a:pPr>
            <a:r>
              <a:rPr lang="en-US" sz="1100" dirty="0"/>
              <a:t>The Adverse Childhood Experience (ACE) Study is the seminal research that identified the impact that childhood trauma could have on long-term functioning and outcomes.</a:t>
            </a:r>
          </a:p>
          <a:p>
            <a:pPr marL="186193" indent="-186193">
              <a:buFont typeface="Arial" panose="020B0604020202020204" pitchFamily="34" charset="0"/>
              <a:buChar char="•"/>
            </a:pPr>
            <a:r>
              <a:rPr lang="en-US" sz="1100" dirty="0"/>
              <a:t>Conducted in 1995 by Kaiser Permanente and the CDC with over 17,000 participants in which their medical and social histories were examined.  It was here that the relationship between childhood abuse and negative household functioning was found to be related to long-term health and social outcomes.</a:t>
            </a:r>
          </a:p>
          <a:p>
            <a:pPr marL="186193" indent="-186193">
              <a:buFont typeface="Arial" panose="020B0604020202020204" pitchFamily="34" charset="0"/>
              <a:buChar char="•"/>
            </a:pPr>
            <a:r>
              <a:rPr lang="en-US" sz="1100" dirty="0"/>
              <a:t>The slide shows the 10 types of childhood adversities examined in the study.  </a:t>
            </a:r>
          </a:p>
          <a:p>
            <a:pPr marL="186193" indent="-186193">
              <a:buFont typeface="Arial" panose="020B0604020202020204" pitchFamily="34" charset="0"/>
              <a:buChar char="•"/>
            </a:pPr>
            <a:r>
              <a:rPr lang="en-US" sz="1100" dirty="0"/>
              <a:t>Take an opportunity to discuss the demographics of individuals involved in this study.  This is an opportunity to note who was include and who was not included. </a:t>
            </a:r>
          </a:p>
          <a:p>
            <a:pPr marL="186193" indent="-186193">
              <a:buFont typeface="Arial" panose="020B0604020202020204" pitchFamily="34" charset="0"/>
              <a:buChar char="•"/>
            </a:pPr>
            <a:r>
              <a:rPr lang="en-US" sz="1100" dirty="0"/>
              <a:t>Highlight that the ACE study </a:t>
            </a:r>
            <a:r>
              <a:rPr lang="en-US" sz="1100" b="1" dirty="0"/>
              <a:t>only</a:t>
            </a:r>
            <a:r>
              <a:rPr lang="en-US" sz="1100" dirty="0"/>
              <a:t> looked at 10 types of adversity(trauma).  If time permits, explore other types of adversities (traumas) that children today experience.  Examples: loss of a loved one, medical trauma, poverty, etc. </a:t>
            </a:r>
          </a:p>
          <a:p>
            <a:pPr marL="186193" indent="-186193">
              <a:buFont typeface="Arial" panose="020B0604020202020204" pitchFamily="34" charset="0"/>
              <a:buChar char="•"/>
            </a:pPr>
            <a:r>
              <a:rPr lang="en-US" sz="1100" dirty="0"/>
              <a:t>In the Philadelphia ACE Study (often referred to as The Urban ACE Study) conducted in 2012/2013, </a:t>
            </a:r>
            <a:r>
              <a:rPr lang="en-US" sz="1100" b="1" dirty="0"/>
              <a:t>9 original ACE indicators</a:t>
            </a:r>
            <a:r>
              <a:rPr lang="en-US" sz="1100" dirty="0"/>
              <a:t>: Experiencing physical, sexual or emotional abuse; experiencing physical or emotional neglect; witnessing domestic violence in the home; living with someone who abused substances, was mentally ill, or who was imprisoned/sentenced to serve time and </a:t>
            </a:r>
            <a:r>
              <a:rPr lang="en-US" sz="1100" b="1" dirty="0"/>
              <a:t>5 newly identified Urban ACE indicators</a:t>
            </a:r>
            <a:r>
              <a:rPr lang="en-US" sz="1100" dirty="0"/>
              <a:t>: Experiencing racism, witnessing violence, living in an unsafe neighborhood, living in foster care, or experiencing bullying were examined.  </a:t>
            </a:r>
          </a:p>
          <a:p>
            <a:pPr marL="186193" indent="-186193">
              <a:buFont typeface="Arial" panose="020B0604020202020204" pitchFamily="34" charset="0"/>
              <a:buChar char="•"/>
            </a:pPr>
            <a:endParaRPr lang="en-US" sz="1100" dirty="0"/>
          </a:p>
          <a:p>
            <a:pPr marL="186193" indent="-186193">
              <a:buFont typeface="Arial" panose="020B0604020202020204" pitchFamily="34" charset="0"/>
              <a:buChar char="•"/>
            </a:pPr>
            <a:r>
              <a:rPr lang="en-US" sz="1100" dirty="0"/>
              <a:t>Refer to the resource sheet in your training binder for additional information on the study demographics and findings of the study.  </a:t>
            </a:r>
          </a:p>
        </p:txBody>
      </p:sp>
      <p:sp>
        <p:nvSpPr>
          <p:cNvPr id="4" name="Slide Number Placeholder 3"/>
          <p:cNvSpPr>
            <a:spLocks noGrp="1"/>
          </p:cNvSpPr>
          <p:nvPr>
            <p:ph type="sldNum" sz="quarter" idx="5"/>
          </p:nvPr>
        </p:nvSpPr>
        <p:spPr/>
        <p:txBody>
          <a:bodyPr/>
          <a:lstStyle/>
          <a:p>
            <a:fld id="{88CA3000-F477-488E-ABA3-C6FBA89B5317}" type="slidenum">
              <a:rPr lang="en-US" smtClean="0"/>
              <a:pPr/>
              <a:t>12</a:t>
            </a:fld>
            <a:endParaRPr lang="en-US"/>
          </a:p>
        </p:txBody>
      </p:sp>
    </p:spTree>
    <p:extLst>
      <p:ext uri="{BB962C8B-B14F-4D97-AF65-F5344CB8AC3E}">
        <p14:creationId xmlns:p14="http://schemas.microsoft.com/office/powerpoint/2010/main" val="421506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938213"/>
            <a:ext cx="5762625" cy="3241675"/>
          </a:xfrm>
        </p:spPr>
      </p:sp>
      <p:sp>
        <p:nvSpPr>
          <p:cNvPr id="3" name="Notes Placeholder 2"/>
          <p:cNvSpPr>
            <a:spLocks noGrp="1"/>
          </p:cNvSpPr>
          <p:nvPr>
            <p:ph type="body" idx="1"/>
          </p:nvPr>
        </p:nvSpPr>
        <p:spPr>
          <a:xfrm>
            <a:off x="117636" y="4322035"/>
            <a:ext cx="7058144" cy="4203261"/>
          </a:xfrm>
        </p:spPr>
        <p:txBody>
          <a:bodyPr/>
          <a:lstStyle/>
          <a:p>
            <a:pPr marL="186193" indent="-186193" defTabSz="993036">
              <a:buFont typeface="Arial" panose="020B0604020202020204" pitchFamily="34" charset="0"/>
              <a:buChar char="•"/>
              <a:defRPr/>
            </a:pPr>
            <a:r>
              <a:rPr lang="en-US" sz="1100"/>
              <a:t>Review these major findings.  Research is ongoing with this original cohort of individuals tracking their long term outcomes.  States are beginning to gather their own data through surveillance studies.</a:t>
            </a:r>
          </a:p>
          <a:p>
            <a:pPr marL="186193" indent="-186193">
              <a:buFont typeface="Arial" panose="020B0604020202020204" pitchFamily="34" charset="0"/>
              <a:buChar char="•"/>
            </a:pPr>
            <a:r>
              <a:rPr lang="en-US" sz="1100"/>
              <a:t>About the pyramid: </a:t>
            </a:r>
          </a:p>
          <a:p>
            <a:r>
              <a:rPr lang="en-US" sz="1100"/>
              <a:t>The ACE Pyramid represents the conceptual framework for the study. During the time period of the 1980s and early 1990s information about risk factors for disease had been widely researched and merged into public education and prevention programs. However, it was also clear that risk factors, such as smoking, alcohol abuse, and sexual behaviors for many common diseases were not randomly distributed in the population. In fact, it was known that risk factors for many chronic diseases tended to cluster, that is, persons who had one risk factor tended to have one or more other risk factors too.</a:t>
            </a:r>
          </a:p>
          <a:p>
            <a:endParaRPr lang="en-US" sz="1100"/>
          </a:p>
          <a:p>
            <a:r>
              <a:rPr lang="en-US" sz="1100"/>
              <a:t>Because of this knowledge, the ACE Study was designed to assess what we considered to be “scientific gaps” about the origins of risk factors. These gaps are depicted as the two arrows linking Adverse Childhood Experiences to risk factors that lead to the health and social consequences higher up the pyramid. Specifically, the study was designed to provide data that would help answer the question: “If risk factors for disease, disability, and early mortality are not randomly distributed, what influences precede the adoption or development of them?” By providing information to answer this question, we hoped to provide scientific information that would be useful for developing new and more effective prevention programs.</a:t>
            </a:r>
          </a:p>
          <a:p>
            <a:endParaRPr lang="en-US" sz="1100"/>
          </a:p>
          <a:p>
            <a:r>
              <a:rPr lang="en-US" sz="1100"/>
              <a:t>The ACE Study takes a whole life perspective, as indicated on the orange arrow leading from conception to death. By working within this framework, the ACE Study began to progressively uncover how adverse childhood experiences (ACE) are strongly related to development and prevalence of risk factors for disease and health and social well-being throughout the lifespan.</a:t>
            </a:r>
          </a:p>
          <a:p>
            <a:r>
              <a:rPr lang="en-US" sz="1100"/>
              <a:t>	- CDC Website</a:t>
            </a:r>
          </a:p>
          <a:p>
            <a:pPr marL="186193" indent="-186193" defTabSz="993036">
              <a:buFont typeface="Arial" panose="020B0604020202020204" pitchFamily="34" charset="0"/>
              <a:buChar char="•"/>
              <a:defRPr/>
            </a:pPr>
            <a:endParaRPr lang="en-US" sz="1300"/>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13</a:t>
            </a:fld>
            <a:endParaRPr lang="en-US"/>
          </a:p>
        </p:txBody>
      </p:sp>
    </p:spTree>
    <p:extLst>
      <p:ext uri="{BB962C8B-B14F-4D97-AF65-F5344CB8AC3E}">
        <p14:creationId xmlns:p14="http://schemas.microsoft.com/office/powerpoint/2010/main" val="130391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73" indent="-179473">
              <a:buFont typeface="Arial" panose="020B0604020202020204" pitchFamily="34" charset="0"/>
              <a:buChar char="•"/>
            </a:pPr>
            <a:r>
              <a:rPr lang="en-US" sz="1300"/>
              <a:t>Here is one example that shows the relationship between exposure to adverse childhood experiences and likelihood of having chronic depression.  For women with no such experiences, less than 20% ever received a diagnosis of depression.  While of those with more than four such experiences almost 60% received such a diagnosis.</a:t>
            </a:r>
          </a:p>
          <a:p>
            <a:pPr marL="179473" indent="-179473">
              <a:buFont typeface="Arial" panose="020B0604020202020204" pitchFamily="34" charset="0"/>
              <a:buChar char="•"/>
            </a:pPr>
            <a:r>
              <a:rPr lang="en-US" sz="1300"/>
              <a:t>Notice that women have a higher rate of depression across the board than men.  This may be due to two reasons.  One is that women internalize more than men so may be at higher risk for developing depression in response to adverse experiences.  However it may also be a “self-report” issue as men are less likely to express feelings and/or receive treatment/support for depression.</a:t>
            </a:r>
          </a:p>
          <a:p>
            <a:pPr marL="179473" indent="-179473">
              <a:buFont typeface="Arial" panose="020B0604020202020204" pitchFamily="34" charset="0"/>
              <a:buChar char="•"/>
            </a:pPr>
            <a:r>
              <a:rPr lang="en-US" sz="1300"/>
              <a:t>ACE Study found that adults with an ACE score of 4 or more were 460% more likely to be suffering from depression. </a:t>
            </a:r>
            <a:endParaRPr lang="en-US"/>
          </a:p>
        </p:txBody>
      </p:sp>
      <p:sp>
        <p:nvSpPr>
          <p:cNvPr id="4" name="Slide Number Placeholder 3"/>
          <p:cNvSpPr>
            <a:spLocks noGrp="1"/>
          </p:cNvSpPr>
          <p:nvPr>
            <p:ph type="sldNum" sz="quarter" idx="10"/>
          </p:nvPr>
        </p:nvSpPr>
        <p:spPr>
          <a:xfrm>
            <a:off x="2072640" y="403490"/>
            <a:ext cx="3169920" cy="481726"/>
          </a:xfrm>
          <a:prstGeom prst="rect">
            <a:avLst/>
          </a:prstGeom>
        </p:spPr>
        <p:txBody>
          <a:bodyPr/>
          <a:lstStyle/>
          <a:p>
            <a:fld id="{2671E45D-C7A0-45B5-B4FC-73E834BBD5F4}" type="slidenum">
              <a:rPr lang="en-US" smtClean="0"/>
              <a:t>14</a:t>
            </a:fld>
            <a:endParaRPr lang="en-US"/>
          </a:p>
        </p:txBody>
      </p:sp>
    </p:spTree>
    <p:extLst>
      <p:ext uri="{BB962C8B-B14F-4D97-AF65-F5344CB8AC3E}">
        <p14:creationId xmlns:p14="http://schemas.microsoft.com/office/powerpoint/2010/main" val="103374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73" indent="-179473">
              <a:buFont typeface="Arial" panose="020B0604020202020204" pitchFamily="34" charset="0"/>
              <a:buChar char="•"/>
            </a:pPr>
            <a:r>
              <a:rPr lang="en-US" sz="1300" dirty="0"/>
              <a:t>This graph demonstrates the relationship between adverse childhood experiences and rates of alcohol use disorders in adults. </a:t>
            </a:r>
          </a:p>
          <a:p>
            <a:pPr marL="179473" indent="-179473">
              <a:buFont typeface="Arial" panose="020B0604020202020204" pitchFamily="34" charset="0"/>
              <a:buChar char="•"/>
            </a:pPr>
            <a:r>
              <a:rPr lang="en-US" sz="1300" dirty="0"/>
              <a:t>Explain that alcohol, just like other substances, can be used as a coping mechanism. Used over time, this can lead to substance use disorders and negative impacts on one’s life and functioning.</a:t>
            </a:r>
          </a:p>
          <a:p>
            <a:pPr marL="179473" indent="-179473">
              <a:buFont typeface="Arial" panose="020B0604020202020204" pitchFamily="34" charset="0"/>
              <a:buChar char="•"/>
            </a:pPr>
            <a:r>
              <a:rPr lang="en-US" dirty="0"/>
              <a:t>Here we see that more than a 500% increase in adult alcohol use disorders is related in a strong, graded manner to adverse childhood experiences.</a:t>
            </a:r>
          </a:p>
          <a:p>
            <a:pPr marL="179473" indent="-179473">
              <a:buFont typeface="Arial" panose="020B0604020202020204" pitchFamily="34" charset="0"/>
              <a:buChar char="•"/>
            </a:pPr>
            <a:r>
              <a:rPr lang="en-US" dirty="0"/>
              <a:t>Beyond alcohol:</a:t>
            </a:r>
          </a:p>
          <a:p>
            <a:pPr marL="658066" lvl="1" indent="-179473">
              <a:buFont typeface="Arial" panose="020B0604020202020204" pitchFamily="34" charset="0"/>
              <a:buChar char="•"/>
            </a:pPr>
            <a:r>
              <a:rPr lang="en-US" dirty="0"/>
              <a:t>When we studied the relation of injecting illicit drugs to adverse childhood experiences, we again found a similar dose-response pattern; the likelihood of injection of street drugs increases strongly and in a graded fashion as the ACE Score increases. </a:t>
            </a:r>
          </a:p>
          <a:p>
            <a:pPr marL="658066" lvl="1" indent="-179473">
              <a:buFont typeface="Arial" panose="020B0604020202020204" pitchFamily="34" charset="0"/>
              <a:buChar char="•"/>
            </a:pPr>
            <a:r>
              <a:rPr lang="en-US" dirty="0"/>
              <a:t>At the extremes of ACE Score, the figures for injected drug use are even more powerful. For instance, a male child with an ACE Score of 6, when compared to a male child with an ACE Score of 0, has a 46-fold (4,600%) increase in the likelihood of becoming an injection drug user sometime later in life</a:t>
            </a:r>
            <a:endParaRPr lang="en-US" sz="1300" dirty="0"/>
          </a:p>
          <a:p>
            <a:endParaRPr lang="en-US" dirty="0"/>
          </a:p>
        </p:txBody>
      </p:sp>
      <p:sp>
        <p:nvSpPr>
          <p:cNvPr id="4" name="Slide Number Placeholder 3"/>
          <p:cNvSpPr>
            <a:spLocks noGrp="1"/>
          </p:cNvSpPr>
          <p:nvPr>
            <p:ph type="sldNum" sz="quarter" idx="10"/>
          </p:nvPr>
        </p:nvSpPr>
        <p:spPr>
          <a:xfrm>
            <a:off x="2072640" y="403490"/>
            <a:ext cx="3169920" cy="481726"/>
          </a:xfrm>
          <a:prstGeom prst="rect">
            <a:avLst/>
          </a:prstGeom>
        </p:spPr>
        <p:txBody>
          <a:bodyPr/>
          <a:lstStyle/>
          <a:p>
            <a:fld id="{2671E45D-C7A0-45B5-B4FC-73E834BBD5F4}" type="slidenum">
              <a:rPr lang="en-US" smtClean="0"/>
              <a:t>15</a:t>
            </a:fld>
            <a:endParaRPr lang="en-US"/>
          </a:p>
        </p:txBody>
      </p:sp>
    </p:spTree>
    <p:extLst>
      <p:ext uri="{BB962C8B-B14F-4D97-AF65-F5344CB8AC3E}">
        <p14:creationId xmlns:p14="http://schemas.microsoft.com/office/powerpoint/2010/main" val="248871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73" indent="-179473">
              <a:buFont typeface="Arial" panose="020B0604020202020204" pitchFamily="34" charset="0"/>
              <a:buChar char="•"/>
            </a:pPr>
            <a:r>
              <a:rPr lang="en-US" sz="1300" dirty="0"/>
              <a:t>This graph demonstrates the relationship between adverse childhood experiences and various health outcomes: t</a:t>
            </a:r>
            <a:r>
              <a:rPr lang="en-US" sz="1200" b="0" i="0" kern="1200" dirty="0">
                <a:solidFill>
                  <a:schemeClr val="tx1"/>
                </a:solidFill>
                <a:effectLst/>
                <a:latin typeface="+mn-lt"/>
                <a:ea typeface="+mn-ea"/>
                <a:cs typeface="+mn-cs"/>
              </a:rPr>
              <a:t>he more adverse childhood experiences reported, the more likely a person was to develop heart disease, cancer, stroke, diabetes, skeletal fractures, and liver disease as an adult.</a:t>
            </a:r>
            <a:endParaRPr lang="en-US" dirty="0"/>
          </a:p>
        </p:txBody>
      </p:sp>
      <p:sp>
        <p:nvSpPr>
          <p:cNvPr id="4" name="Slide Number Placeholder 3"/>
          <p:cNvSpPr>
            <a:spLocks noGrp="1"/>
          </p:cNvSpPr>
          <p:nvPr>
            <p:ph type="sldNum" sz="quarter" idx="10"/>
          </p:nvPr>
        </p:nvSpPr>
        <p:spPr>
          <a:xfrm>
            <a:off x="2072640" y="403490"/>
            <a:ext cx="3169920" cy="481726"/>
          </a:xfrm>
          <a:prstGeom prst="rect">
            <a:avLst/>
          </a:prstGeom>
        </p:spPr>
        <p:txBody>
          <a:bodyPr/>
          <a:lstStyle/>
          <a:p>
            <a:fld id="{2671E45D-C7A0-45B5-B4FC-73E834BBD5F4}" type="slidenum">
              <a:rPr lang="en-US" smtClean="0"/>
              <a:t>16</a:t>
            </a:fld>
            <a:endParaRPr lang="en-US"/>
          </a:p>
        </p:txBody>
      </p:sp>
    </p:spTree>
    <p:extLst>
      <p:ext uri="{BB962C8B-B14F-4D97-AF65-F5344CB8AC3E}">
        <p14:creationId xmlns:p14="http://schemas.microsoft.com/office/powerpoint/2010/main" val="429361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marL="179473" indent="-179473">
              <a:buFont typeface="Arial" panose="020B0604020202020204" pitchFamily="34" charset="0"/>
              <a:buChar char="•"/>
            </a:pPr>
            <a:r>
              <a:rPr lang="en-US" sz="1300"/>
              <a:t>Here is another example, but this shows how adverse childhood experiences can impact our employment capacities.  As the number of adverse experiences goes up, so does the risk of having higher rates of absenteeism, serious financial problems or serious job problems (frequent disciplinary actions, difficulty maintaining a job etc.)</a:t>
            </a:r>
          </a:p>
          <a:p>
            <a:pPr marL="179473" indent="-179473">
              <a:buFont typeface="Arial" panose="020B0604020202020204" pitchFamily="34" charset="0"/>
              <a:buChar char="•"/>
            </a:pPr>
            <a:r>
              <a:rPr lang="en-US" sz="1300"/>
              <a:t>Keep in mind – this data is from employed and insured people.  They have work.  But they are experiencing considerable difficulty within the work environment and issues with authority (sometimes caused by private event trauma) can lead to difficult relationships with bosses/supervisors.</a:t>
            </a:r>
          </a:p>
          <a:p>
            <a:pPr marL="179473" indent="-179473">
              <a:buFont typeface="Arial" panose="020B0604020202020204" pitchFamily="34" charset="0"/>
              <a:buChar char="•"/>
            </a:pPr>
            <a:r>
              <a:rPr lang="en-US" sz="1300"/>
              <a:t>Domestic violence victims lose nearly 8 million days of paid work per year in the US alone—the equivalent of 32,000 full-time jobs. The costs of intimate partner violence in the US alone exceed $5.8 billion per year: $4.1 billion are for direct medical and health care services, while productivity losses account for nearly $1.8 billion.</a:t>
            </a:r>
          </a:p>
          <a:p>
            <a:pPr marL="179473" indent="-179473">
              <a:buFont typeface="Arial" panose="020B0604020202020204" pitchFamily="34" charset="0"/>
              <a:buChar char="•"/>
            </a:pPr>
            <a:r>
              <a:rPr lang="en-US" sz="1300"/>
              <a:t>The ACE study shows a higher prevalence of chronic disease for people with higher ACE scores-people with more health problems are more likely to miss work because they are sick.</a:t>
            </a:r>
          </a:p>
          <a:p>
            <a:pPr marL="179473" indent="-179473">
              <a:buFont typeface="Arial" panose="020B0604020202020204" pitchFamily="34" charset="0"/>
              <a:buChar char="•"/>
            </a:pPr>
            <a:r>
              <a:rPr lang="en-US" sz="1300"/>
              <a:t>Missing work or having difficulties with a boss is going to make it difficult to get promotions, maintain employment, etc., leading to financial problems. </a:t>
            </a:r>
          </a:p>
        </p:txBody>
      </p:sp>
      <p:sp>
        <p:nvSpPr>
          <p:cNvPr id="36868" name="Slide Number Placeholder 3"/>
          <p:cNvSpPr>
            <a:spLocks noGrp="1"/>
          </p:cNvSpPr>
          <p:nvPr>
            <p:ph type="sldNum" sz="quarter" idx="5"/>
          </p:nvPr>
        </p:nvSpPr>
        <p:spPr bwMode="auto">
          <a:xfrm>
            <a:off x="2072640" y="403490"/>
            <a:ext cx="3169920" cy="481726"/>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AE959A7-E7B2-45C5-AC12-1562262D9FC5}" type="slidenum">
              <a:rPr lang="en-US" smtClean="0">
                <a:solidFill>
                  <a:prstClr val="black"/>
                </a:solidFill>
              </a:rPr>
              <a:pPr fontAlgn="base">
                <a:spcBef>
                  <a:spcPct val="0"/>
                </a:spcBef>
                <a:spcAft>
                  <a:spcPct val="0"/>
                </a:spcAft>
                <a:defRPr/>
              </a:pPr>
              <a:t>17</a:t>
            </a:fld>
            <a:endParaRPr lang="en-US">
              <a:solidFill>
                <a:prstClr val="black"/>
              </a:solidFill>
            </a:endParaRPr>
          </a:p>
        </p:txBody>
      </p:sp>
    </p:spTree>
    <p:extLst>
      <p:ext uri="{BB962C8B-B14F-4D97-AF65-F5344CB8AC3E}">
        <p14:creationId xmlns:p14="http://schemas.microsoft.com/office/powerpoint/2010/main" val="107426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anose="020B0604020202020204" pitchFamily="34" charset="0"/>
              <a:buChar char="•"/>
            </a:pPr>
            <a:r>
              <a:rPr lang="en-US"/>
              <a:t>The leaves on the tree represent the ‘symptoms’ of ACEs that are easily recognized in clinical, educational and social service settings, such as a well child visit or a pre-school classroom. Adverse childhood experiences can increase a person’s risk for chronic stress and adverse coping mechanisms, and result in lifelong chronic illness such as depression, heart disease, obesity and substance abuse. Physical or sexual violence, and abuse or neglect are often less obvious but can exist as chronic stressors. </a:t>
            </a:r>
          </a:p>
          <a:p>
            <a:pPr marL="177819" indent="-177819">
              <a:buFont typeface="Arial" panose="020B0604020202020204" pitchFamily="34" charset="0"/>
              <a:buChar char="•"/>
            </a:pPr>
            <a:r>
              <a:rPr lang="en-US"/>
              <a:t>The tree is planted in poor soil that is steeped in systemic inequities, robbing it of nutrients necessary to support a thriving community. Adverse community environments such as a lack of affordable and safe housing, community violence, systemic discrimination, and limited access to social and economic mobility compound one another, creating a negative cycle of ever worsening soil that results in withering leaves on the tree.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18</a:t>
            </a:fld>
            <a:endParaRPr lang="en-US"/>
          </a:p>
        </p:txBody>
      </p:sp>
    </p:spTree>
    <p:extLst>
      <p:ext uri="{BB962C8B-B14F-4D97-AF65-F5344CB8AC3E}">
        <p14:creationId xmlns:p14="http://schemas.microsoft.com/office/powerpoint/2010/main" val="3403331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is limited recognition of the various types of trauma that may impact an individual.  Often, only interpersonal trauma is recognized as having an impact.  While interpersonal trauma is often viewed as more correlated and tangible, lying underneath are all of the Adverse Community Environments – the community trauma.  Community trauma has roots is historical mechanisms: racism, historical oppression of certain ethnic groups/religious groups, and transgenerational poverty.  Note: While there is a national narrative of historical trauma, each individual community has its own unique presence of historical trauma that layers on top of the national narrative. Historical trauma is the result of systemic oppression, and systemic oppression continues to fuel historical trauma today.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19</a:t>
            </a:fld>
            <a:endParaRPr lang="en-US"/>
          </a:p>
        </p:txBody>
      </p:sp>
    </p:spTree>
    <p:extLst>
      <p:ext uri="{BB962C8B-B14F-4D97-AF65-F5344CB8AC3E}">
        <p14:creationId xmlns:p14="http://schemas.microsoft.com/office/powerpoint/2010/main" val="174931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discuss the science of trauma. We invite you in this conversation to consider how this information causes you to shift your lens to using what we call…the trauma lens.</a:t>
            </a:r>
          </a:p>
          <a:p>
            <a:endParaRPr lang="en-US" dirty="0"/>
          </a:p>
          <a:p>
            <a:r>
              <a:rPr lang="en-US" dirty="0"/>
              <a:t>You don’t have to say it out loud, but think for a minute…think of a friend or family members whose behavior you have tried to understand, but despite trying to understand you still wonder – what’s wrong with them? They may not take good care of themselves. They may rely too much on substances to make it through the day. They may not be able to hold down a job. They may get angry easily. This behavior may have come with some pretty harsh consequences, but they still persist in this behavior.</a:t>
            </a:r>
          </a:p>
          <a:p>
            <a:endParaRPr lang="en-US" dirty="0"/>
          </a:p>
          <a:p>
            <a:r>
              <a:rPr lang="en-US" dirty="0"/>
              <a:t>What you learn today may help explain some of these behaviors. After today’s presentation, we hope you have the tools to begin to shift the question from “What’s wrong with them?” to “What happened to them?” Ultimately, by shifting the question we believe we can identify new solutions that will make our communities healthier and more equitable.</a:t>
            </a:r>
          </a:p>
          <a:p>
            <a:endParaRPr lang="en-US" dirty="0"/>
          </a:p>
          <a:p>
            <a:r>
              <a:rPr lang="en-US" dirty="0"/>
              <a:t>Essential to introduce the question: “What’s wrong with you?” to “What happened to you?”</a:t>
            </a:r>
          </a:p>
        </p:txBody>
      </p:sp>
      <p:sp>
        <p:nvSpPr>
          <p:cNvPr id="4" name="Slide Number Placeholder 3"/>
          <p:cNvSpPr>
            <a:spLocks noGrp="1"/>
          </p:cNvSpPr>
          <p:nvPr>
            <p:ph type="sldNum" sz="quarter" idx="10"/>
          </p:nvPr>
        </p:nvSpPr>
        <p:spPr/>
        <p:txBody>
          <a:bodyPr/>
          <a:lstStyle/>
          <a:p>
            <a:fld id="{88CA3000-F477-488E-ABA3-C6FBA89B5317}" type="slidenum">
              <a:rPr lang="en-US" smtClean="0"/>
              <a:pPr/>
              <a:t>2</a:t>
            </a:fld>
            <a:endParaRPr lang="en-US"/>
          </a:p>
        </p:txBody>
      </p:sp>
    </p:spTree>
    <p:extLst>
      <p:ext uri="{BB962C8B-B14F-4D97-AF65-F5344CB8AC3E}">
        <p14:creationId xmlns:p14="http://schemas.microsoft.com/office/powerpoint/2010/main" val="929226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So how does this happen…how do these childhood experiences result in these types of negative outcomes?  Research now shows us how these childhood traumas impact our brain functioning.  To understand we first need to understand a little about how the brain develops.  </a:t>
            </a:r>
          </a:p>
          <a:p>
            <a:pPr marL="186193" indent="-186193">
              <a:buFont typeface="Arial" panose="020B0604020202020204" pitchFamily="34" charset="0"/>
              <a:buChar char="•"/>
            </a:pPr>
            <a:r>
              <a:rPr lang="en-US" sz="1300"/>
              <a:t>You may wish to tell participants that it is not crucial to understand all the science behind brain development and the impact of trauma, but it is important to understand that these responses are “wired” into the brain, so we cannot expect an individual to just stop the negative response.</a:t>
            </a:r>
          </a:p>
          <a:p>
            <a:pPr marL="186193" indent="-186193">
              <a:buFont typeface="Arial" panose="020B0604020202020204" pitchFamily="34" charset="0"/>
              <a:buChar char="•"/>
            </a:pPr>
            <a:r>
              <a:rPr lang="en-US" sz="1300"/>
              <a:t>At birth the brain is about 25% of the adult brain in weight and volume.  However, the newborn brain has about the same number of neurons or brain cells as that of an adult.  Brain development is not about growing brain cells but about </a:t>
            </a:r>
            <a:r>
              <a:rPr lang="en-US" sz="1300" b="1"/>
              <a:t>growing connections between brain cells.  </a:t>
            </a:r>
            <a:r>
              <a:rPr lang="en-US" sz="1300"/>
              <a:t>The brain is wired to learn.</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20</a:t>
            </a:fld>
            <a:endParaRPr lang="en-US"/>
          </a:p>
        </p:txBody>
      </p:sp>
    </p:spTree>
    <p:extLst>
      <p:ext uri="{BB962C8B-B14F-4D97-AF65-F5344CB8AC3E}">
        <p14:creationId xmlns:p14="http://schemas.microsoft.com/office/powerpoint/2010/main" val="1015233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34481"/>
            <a:ext cx="7218402" cy="4242868"/>
          </a:xfrm>
        </p:spPr>
        <p:txBody>
          <a:bodyPr/>
          <a:lstStyle/>
          <a:p>
            <a:pPr marL="179473" indent="-179473">
              <a:buFont typeface="Arial" panose="020B0604020202020204" pitchFamily="34" charset="0"/>
              <a:buChar char="•"/>
            </a:pPr>
            <a:r>
              <a:rPr lang="en-US"/>
              <a:t>Growing connections happens through stimulation or experience. The first five years are the most critical period for brain development.  During this time we want to provide the infant with positive stimulation and an accessible, attuned and responsive adult.  Cells/neurons.  With repeated exposure, those connections get stronger and stronger. In the field of neurodevelopment it is said that </a:t>
            </a:r>
            <a:r>
              <a:rPr lang="en-US" b="1"/>
              <a:t>“neurons that fire together, wire together”.  </a:t>
            </a:r>
            <a:r>
              <a:rPr lang="en-US"/>
              <a:t>We provide experiences such as exposure to language, rattles and other toys to develop eye-hand coordination.  With each new experience, new connections are made between the involved brain cells/neurons.  With repeated exposure those connections get stronger and stronger.</a:t>
            </a:r>
          </a:p>
          <a:p>
            <a:pPr marL="179473" indent="-179473">
              <a:buFont typeface="Arial" panose="020B0604020202020204" pitchFamily="34" charset="0"/>
              <a:buChar char="•"/>
            </a:pPr>
            <a:r>
              <a:rPr lang="en-US"/>
              <a:t>Adolescence is the 2</a:t>
            </a:r>
            <a:r>
              <a:rPr lang="en-US" baseline="30000"/>
              <a:t>nd</a:t>
            </a:r>
            <a:r>
              <a:rPr lang="en-US"/>
              <a:t> most critical period of development.  In adolescence the brain begins to prune neural connections that are weaker because they are not used frequently.  This is a natural, healthy process, just like the idea to keep a tree healthy, we prune some of the branches.  This pruning process makes the existing neural connections stronger.</a:t>
            </a:r>
          </a:p>
          <a:p>
            <a:pPr marL="179473" indent="-179473">
              <a:buFont typeface="Arial" panose="020B0604020202020204" pitchFamily="34" charset="0"/>
              <a:buChar char="•"/>
            </a:pPr>
            <a:r>
              <a:rPr lang="en-US"/>
              <a:t>Participants often ask whether these unused synapses can return.  The answer is basically yes, particularly those in the higher portions of the brain.  As we grow older this may take more targeted, intensive and longer interventions, but the brain has plasticity which allows for this continued growth and recovery.  It is never too late to have an impact.</a:t>
            </a:r>
          </a:p>
          <a:p>
            <a:pPr marL="179473" indent="-179473">
              <a:buFont typeface="Arial" panose="020B0604020202020204" pitchFamily="34" charset="0"/>
              <a:buChar char="•"/>
            </a:pPr>
            <a:r>
              <a:rPr lang="en-US"/>
              <a:t>This slide shows the growth and pruning process for neural connections/synapse.  At birth, you can see the dark dots are the nerve cells with the long single strand being an axon which carries the information from the nerve cell to the next nerve cell where it is picked up by one of the dendrites from another nerve cell.  At age 6, the picture in the middle shows the increasing number of synaptic connections; it is very dense.  The picture on the right shows the reduction at the age of 14.</a:t>
            </a:r>
          </a:p>
        </p:txBody>
      </p:sp>
      <p:sp>
        <p:nvSpPr>
          <p:cNvPr id="4" name="Slide Number Placeholder 3"/>
          <p:cNvSpPr>
            <a:spLocks noGrp="1"/>
          </p:cNvSpPr>
          <p:nvPr>
            <p:ph type="sldNum" sz="quarter" idx="10"/>
          </p:nvPr>
        </p:nvSpPr>
        <p:spPr>
          <a:xfrm>
            <a:off x="2072640" y="403490"/>
            <a:ext cx="3169920" cy="481726"/>
          </a:xfrm>
          <a:prstGeom prst="rect">
            <a:avLst/>
          </a:prstGeom>
        </p:spPr>
        <p:txBody>
          <a:bodyPr/>
          <a:lstStyle/>
          <a:p>
            <a:fld id="{F61BDD6F-076A-4478-AEC7-2C37646310A9}"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20050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9837" y="4516086"/>
            <a:ext cx="6587601" cy="3780472"/>
          </a:xfrm>
        </p:spPr>
        <p:txBody>
          <a:bodyPr/>
          <a:lstStyle/>
          <a:p>
            <a:pPr marL="186193" indent="-186193">
              <a:buFont typeface="Arial" panose="020B0604020202020204" pitchFamily="34" charset="0"/>
              <a:buChar char="•"/>
            </a:pPr>
            <a:r>
              <a:rPr lang="en-US" sz="1300"/>
              <a:t>So as we noted, experiences and stimulation lead to increasing development of neural connections.  It doesn’t matter whether the stimulation is from positive or negative events-the same process occurs. </a:t>
            </a:r>
          </a:p>
          <a:p>
            <a:pPr marL="186193" indent="-186193">
              <a:buFont typeface="Arial" panose="020B0604020202020204" pitchFamily="34" charset="0"/>
              <a:buChar char="•"/>
            </a:pPr>
            <a:r>
              <a:rPr lang="en-US" sz="1300"/>
              <a:t>Repeated experiences lead to stronger and faster connections, which results in more automatic responses.  Think of how we practice skills we want to improve, whether swinging a baseball bat or playing a musical instrument.  We practice, practice, practice to get better and it becomes almost an automatic response.  We don’t have to stop and think about what to do, it just happens.</a:t>
            </a:r>
          </a:p>
          <a:p>
            <a:pPr marL="186193" indent="-186193">
              <a:buFont typeface="Arial" panose="020B0604020202020204" pitchFamily="34" charset="0"/>
              <a:buChar char="•"/>
            </a:pPr>
            <a:r>
              <a:rPr lang="en-US" sz="1300"/>
              <a:t>So think about if a young child is exposed to repeated trauma.  That child’s response to the traumatic events becomes “wired into the brain” and with repeated exposure becomes a strong, immediate response. Think back to the survival brain and the three responses programmed into our brain… fight, flight or freeze.  When an individual is feeling unsafe or there is a trigger or reminder of past trauma, this part of the brain takes over from the more rational part of the brain.</a:t>
            </a:r>
          </a:p>
          <a:p>
            <a:pPr marL="186193" indent="-186193">
              <a:buFont typeface="Arial" panose="020B0604020202020204" pitchFamily="34" charset="0"/>
              <a:buChar char="•"/>
            </a:pPr>
            <a:r>
              <a:rPr lang="en-US" sz="1300"/>
              <a:t>Some of the impact this can have on a young child’s brain affects the child’s memory, attentional, perceptual, cognitive, and language abilities, as well as the ability to regulate one’s emotions.</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9044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It’s important to emphasize that cortisol does not only impact memories of negative traumatic events, but can also create vivid memories of extremely positive moments in life.</a:t>
            </a:r>
          </a:p>
          <a:p>
            <a:pPr marL="186193" indent="-186193">
              <a:buFont typeface="Arial" panose="020B0604020202020204" pitchFamily="34" charset="0"/>
              <a:buChar char="•"/>
            </a:pPr>
            <a:r>
              <a:rPr lang="en-US" sz="1300"/>
              <a:t>Important to distinguish these types of memories from other types of memory-memories formed during times the stress response system is activated often evoke feelings throughout the entire body.</a:t>
            </a:r>
          </a:p>
          <a:p>
            <a:pPr marL="186193" indent="-186193" defTabSz="993036">
              <a:buFont typeface="Arial" panose="020B0604020202020204" pitchFamily="34" charset="0"/>
              <a:buChar char="•"/>
              <a:defRPr/>
            </a:pPr>
            <a:r>
              <a:rPr lang="en-US" sz="1300"/>
              <a:t>These memories can be associated with “triggers.” </a:t>
            </a:r>
            <a:r>
              <a:rPr lang="en-US" sz="1300" b="1"/>
              <a:t>Triggers</a:t>
            </a:r>
            <a:r>
              <a:rPr lang="en-US" sz="1300"/>
              <a:t> cause people to recall previous traumatic experiences and create </a:t>
            </a:r>
            <a:r>
              <a:rPr lang="en-US" sz="1300" b="1"/>
              <a:t>physical reactions </a:t>
            </a:r>
            <a:r>
              <a:rPr lang="en-US" sz="1300"/>
              <a:t>and interruptions in </a:t>
            </a:r>
            <a:r>
              <a:rPr lang="en-US" sz="1300" b="1"/>
              <a:t>emotional</a:t>
            </a:r>
            <a:r>
              <a:rPr lang="en-US" sz="1300"/>
              <a:t> and </a:t>
            </a:r>
            <a:r>
              <a:rPr lang="en-US" sz="1300" b="1"/>
              <a:t>behavioral regulation</a:t>
            </a:r>
            <a:r>
              <a:rPr lang="en-US" sz="1300"/>
              <a:t>. </a:t>
            </a:r>
          </a:p>
          <a:p>
            <a:pPr marL="186193" indent="-186193">
              <a:buFont typeface="Arial" panose="020B0604020202020204" pitchFamily="34" charset="0"/>
              <a:buChar char="•"/>
            </a:pPr>
            <a:endParaRPr lang="en-US" sz="1300"/>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23</a:t>
            </a:fld>
            <a:endParaRPr lang="en-US"/>
          </a:p>
        </p:txBody>
      </p:sp>
    </p:spTree>
    <p:extLst>
      <p:ext uri="{BB962C8B-B14F-4D97-AF65-F5344CB8AC3E}">
        <p14:creationId xmlns:p14="http://schemas.microsoft.com/office/powerpoint/2010/main" val="162060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898525"/>
            <a:ext cx="5762625" cy="3241675"/>
          </a:xfrm>
        </p:spPr>
      </p:sp>
      <p:sp>
        <p:nvSpPr>
          <p:cNvPr id="3" name="Notes Placeholder 2"/>
          <p:cNvSpPr>
            <a:spLocks noGrp="1"/>
          </p:cNvSpPr>
          <p:nvPr>
            <p:ph type="body" idx="1"/>
          </p:nvPr>
        </p:nvSpPr>
        <p:spPr>
          <a:xfrm>
            <a:off x="331881" y="4244415"/>
            <a:ext cx="6485499" cy="4293818"/>
          </a:xfrm>
        </p:spPr>
        <p:txBody>
          <a:bodyPr/>
          <a:lstStyle/>
          <a:p>
            <a:pPr marL="186193" indent="-186193">
              <a:buFont typeface="Arial" panose="020B0604020202020204" pitchFamily="34" charset="0"/>
              <a:buChar char="•"/>
            </a:pPr>
            <a:r>
              <a:rPr lang="en-US"/>
              <a:t>As part of our body’s response to stress, trauma and perception of danger, chemicals are released.  We are all familiar with the impact adrenaline has.  A little can help us get through a situation…speaking in public, running a race etc.  But too much for too long does not feel good and can literally wear out our body.</a:t>
            </a:r>
          </a:p>
          <a:p>
            <a:pPr marL="186193" indent="-186193">
              <a:buFont typeface="Arial" panose="020B0604020202020204" pitchFamily="34" charset="0"/>
              <a:buChar char="•"/>
            </a:pPr>
            <a:r>
              <a:rPr lang="en-US"/>
              <a:t>Another chemical, glucocorticoids, are released when there is a sudden emotional response…good or </a:t>
            </a:r>
            <a:r>
              <a:rPr lang="en-US" err="1"/>
              <a:t>bad..that</a:t>
            </a:r>
            <a:r>
              <a:rPr lang="en-US"/>
              <a:t> creates what is called flashbulb memories.   These are vivid snapshots of the event.  This may play a role in the development of flashbacks and/or triggers.</a:t>
            </a:r>
          </a:p>
          <a:p>
            <a:pPr marL="186193" indent="-186193">
              <a:buFont typeface="Arial" panose="020B0604020202020204" pitchFamily="34" charset="0"/>
              <a:buChar char="•"/>
            </a:pPr>
            <a:r>
              <a:rPr lang="en-US"/>
              <a:t>When our body is under constant threat with little recovery time, our stress response reactions do not return to normal, and may get “stuck”.  </a:t>
            </a:r>
          </a:p>
          <a:p>
            <a:pPr marL="186193" indent="-186193">
              <a:buFont typeface="Arial" panose="020B0604020202020204" pitchFamily="34" charset="0"/>
              <a:buChar char="•"/>
            </a:pPr>
            <a:r>
              <a:rPr lang="en-US"/>
              <a:t>Some other effects of increased adrenaline and other endocrine hormones in combination include: </a:t>
            </a:r>
          </a:p>
          <a:p>
            <a:pPr marL="682711" lvl="1" indent="-186193">
              <a:buFont typeface="Arial" panose="020B0604020202020204" pitchFamily="34" charset="0"/>
              <a:buChar char="•"/>
            </a:pPr>
            <a:r>
              <a:rPr lang="en-US" b="1" i="1"/>
              <a:t>Increased cortisol production</a:t>
            </a:r>
            <a:r>
              <a:rPr lang="en-US"/>
              <a:t>. Cortisol is a steroid that counters pain and inflammation and keeps blood-sugar at a certain level. </a:t>
            </a:r>
          </a:p>
          <a:p>
            <a:pPr marL="682711" lvl="1" indent="-186193">
              <a:buFont typeface="Arial" panose="020B0604020202020204" pitchFamily="34" charset="0"/>
              <a:buChar char="•"/>
            </a:pPr>
            <a:r>
              <a:rPr lang="en-US" b="1" i="1"/>
              <a:t>Increased blood sugar</a:t>
            </a:r>
            <a:r>
              <a:rPr lang="en-US" b="1"/>
              <a:t>.</a:t>
            </a:r>
            <a:r>
              <a:rPr lang="en-US"/>
              <a:t> This blood sugar is used to feed the brain and muscles. </a:t>
            </a:r>
          </a:p>
          <a:p>
            <a:pPr marL="682711" lvl="1" indent="-186193">
              <a:buFont typeface="Arial" panose="020B0604020202020204" pitchFamily="34" charset="0"/>
              <a:buChar char="•"/>
            </a:pPr>
            <a:r>
              <a:rPr lang="en-US" b="1" i="1"/>
              <a:t>Increased heart rate</a:t>
            </a:r>
            <a:r>
              <a:rPr lang="en-US" b="1"/>
              <a:t>.</a:t>
            </a:r>
            <a:r>
              <a:rPr lang="en-US"/>
              <a:t> Blood is pumped more quickly around the body. </a:t>
            </a:r>
          </a:p>
          <a:p>
            <a:pPr marL="682711" lvl="1" indent="-186193">
              <a:buFont typeface="Arial" panose="020B0604020202020204" pitchFamily="34" charset="0"/>
              <a:buChar char="•"/>
            </a:pPr>
            <a:r>
              <a:rPr lang="en-US" b="1" i="1"/>
              <a:t>Changes in blood-flow</a:t>
            </a:r>
            <a:r>
              <a:rPr lang="en-US" b="1"/>
              <a:t>.</a:t>
            </a:r>
            <a:r>
              <a:rPr lang="en-US"/>
              <a:t> Arterial blood pressure increases. Blood is diverted away from hands, feet and stomach, and towards your brain and major muscle groups. This helps the brain assess the threat and prepares the muscles for action. </a:t>
            </a:r>
          </a:p>
          <a:p>
            <a:pPr marL="682711" lvl="1" indent="-186193">
              <a:buFont typeface="Arial" panose="020B0604020202020204" pitchFamily="34" charset="0"/>
              <a:buChar char="•"/>
            </a:pPr>
            <a:r>
              <a:rPr lang="en-US" b="1" i="1"/>
              <a:t>Increased platelet levels</a:t>
            </a:r>
            <a:r>
              <a:rPr lang="en-US" b="1"/>
              <a:t>.</a:t>
            </a:r>
            <a:r>
              <a:rPr lang="en-US"/>
              <a:t> More platelets in the bloodstream helps blood clot better and faster if physically injured. </a:t>
            </a:r>
          </a:p>
          <a:p>
            <a:pPr marL="682711" lvl="1" indent="-186193">
              <a:buFont typeface="Arial" panose="020B0604020202020204" pitchFamily="34" charset="0"/>
              <a:buChar char="•"/>
            </a:pPr>
            <a:r>
              <a:rPr lang="en-US" b="1" i="1"/>
              <a:t>Increased endorphin levels</a:t>
            </a:r>
            <a:r>
              <a:rPr lang="en-US" b="1"/>
              <a:t>.</a:t>
            </a:r>
            <a:r>
              <a:rPr lang="en-US"/>
              <a:t> Endorphins help to dull pain which may allow the body to ignore the pain long enough to engage in survival behaviors.</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6701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7"/>
          <p:cNvSpPr>
            <a:spLocks noGrp="1" noChangeArrowheads="1"/>
          </p:cNvSpPr>
          <p:nvPr>
            <p:ph type="sldNum" sz="quarter" idx="5"/>
          </p:nvPr>
        </p:nvSpPr>
        <p:spPr/>
        <p:txBody>
          <a:bodyPr/>
          <a:lstStyle/>
          <a:p>
            <a:pPr>
              <a:defRPr/>
            </a:pPr>
            <a:fld id="{0743315D-1F24-482F-A536-474DCFBB0AAD}" type="slidenum">
              <a:rPr lang="en-US" smtClean="0"/>
              <a:pPr>
                <a:defRPr/>
              </a:pPr>
              <a:t>25</a:t>
            </a:fld>
            <a:endParaRPr lang="en-US"/>
          </a:p>
        </p:txBody>
      </p:sp>
      <p:sp>
        <p:nvSpPr>
          <p:cNvPr id="13619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248912" y="4625171"/>
            <a:ext cx="6817379" cy="4836330"/>
          </a:xfrm>
          <a:ln/>
        </p:spPr>
        <p:txBody>
          <a:bodyPr>
            <a:normAutofit/>
          </a:bodyPr>
          <a:lstStyle/>
          <a:p>
            <a:pPr eaLnBrk="1" hangingPunct="1">
              <a:defRPr/>
            </a:pPr>
            <a:r>
              <a:rPr lang="en-US" sz="1050" dirty="0">
                <a:ea typeface="ＭＳ Ｐゴシック" pitchFamily="-109" charset="-128"/>
              </a:rPr>
              <a:t>After a traumatic event, or cumulative traumatic events over time,  or when memories or dynamics of past trauma are triggered  again and again - too much activation can overwhelm this reciprocal system of the Autonomic Nervous System.  The system can get tragically stuck and homeostasis and the natural internal rhythm may be lost. The person can get stuck on high in Sympathetic hyperarousal that can result in chronic symptoms of anxiety, panic, rage, and/or hyperactivity.  Conversely, the person’s nervous system can get stuck on low and fall into the depths of Parasympathetic depressions, disconnection, exhaustion and numbness.  Both systems can get stuck at the same time as with one foot on the accelerator of a car and the other on the brake.  This results in what is called the freeze response and feelings of chronic helplessness, fatigue, poor concentration and a sense of internal collapse may result.  It’s that deer in the headlight look.  And as the body’s usual defensive strategies of fight or flight have been thwarted, the survival energy can become locked in the body, trapped in the nervous system. This model is very helpful in helping individuals understand that the symptoms they are experiencing are normal responses of their “nervous system” to abnormal events or to present day triggers to past overwhelming events.   This is a natural physiological process.   This often makes people feel very relieved because the symptoms can often make people feel like they are going “crazy”   IN SUM:  we know what the causal pathway is.</a:t>
            </a:r>
          </a:p>
          <a:p>
            <a:pPr eaLnBrk="1" hangingPunct="1">
              <a:defRPr/>
            </a:pPr>
            <a:endParaRPr lang="en-US" sz="1050" dirty="0">
              <a:ea typeface="ＭＳ Ｐゴシック" pitchFamily="-109" charset="-128"/>
            </a:endParaRPr>
          </a:p>
          <a:p>
            <a:pPr eaLnBrk="1" hangingPunct="1">
              <a:defRPr/>
            </a:pPr>
            <a:r>
              <a:rPr lang="en-US" sz="1050" dirty="0">
                <a:ea typeface="ＭＳ Ｐゴシック" pitchFamily="-109" charset="-128"/>
              </a:rPr>
              <a:t>This slide shows the pattern of arousal under stress for individuals experiencing chronic trauma.  With little time for recovery in between events, the individual goes up and down and then gets stuck either on hyper-arousal or hypo-arousal.  </a:t>
            </a:r>
          </a:p>
          <a:p>
            <a:pPr eaLnBrk="1" hangingPunct="1">
              <a:defRPr/>
            </a:pPr>
            <a:r>
              <a:rPr lang="en-US" sz="1050" dirty="0">
                <a:ea typeface="ＭＳ Ｐゴシック" pitchFamily="-109" charset="-128"/>
              </a:rPr>
              <a:t>With the former, the individual stays at a higher level of arousal.  Research suggests for example that individuals with chronic trauma often have higher resting heart rates than those without a trauma history.  When hyper-aroused, individuals may display hyperactivity, hypervigilance (scanning the environment for risk or danger), mania, anxiety or panic and rage.  You can ask what diagnoses this may look like and how treatment without recognition of trauma could affect the person’s recovery.</a:t>
            </a:r>
          </a:p>
          <a:p>
            <a:pPr eaLnBrk="1" hangingPunct="1">
              <a:defRPr/>
            </a:pPr>
            <a:r>
              <a:rPr lang="en-US" sz="1050" dirty="0">
                <a:ea typeface="ＭＳ Ｐゴシック" pitchFamily="-109" charset="-128"/>
              </a:rPr>
              <a:t>When stuck on hypo-arousal the person may experience depression, dissociative episodes, fatigue and/or numbness.  Again you can discuss with participants how this may impact a person’s ability to comply with service plans, meet the child’s needs, manage day to day functioning.</a:t>
            </a:r>
          </a:p>
          <a:p>
            <a:pPr eaLnBrk="1" hangingPunct="1">
              <a:defRPr/>
            </a:pPr>
            <a:endParaRPr lang="en-US" dirty="0">
              <a:ea typeface="ＭＳ Ｐゴシック" pitchFamily="-109" charset="-128"/>
            </a:endParaRPr>
          </a:p>
        </p:txBody>
      </p:sp>
    </p:spTree>
    <p:extLst>
      <p:ext uri="{BB962C8B-B14F-4D97-AF65-F5344CB8AC3E}">
        <p14:creationId xmlns:p14="http://schemas.microsoft.com/office/powerpoint/2010/main" val="84988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To understand the impact of trauma, we need to know the development stage(s) the person was in when experiencing the trauma AND their current stage of development and how the trauma history may impact them now.  For example, a child who was sexually abused when a young child, may receive appropriate treatment at that time, but as they move into puberty, new triggers may require additional treatment to manage the current developmental requirements.  </a:t>
            </a:r>
          </a:p>
          <a:p>
            <a:pPr marL="186193" indent="-186193">
              <a:buFont typeface="Arial" panose="020B0604020202020204" pitchFamily="34" charset="0"/>
              <a:buChar char="•"/>
            </a:pPr>
            <a:r>
              <a:rPr lang="en-US" sz="1300"/>
              <a:t>It’s also important to emphasize that the effects of trauma are not limited to only specific stages of development and may continue throughout development until intervened upon. For example, if a child experiences memory problems and difficulties in paying attention, they may continue to experience that into adulthood.</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26</a:t>
            </a:fld>
            <a:endParaRPr lang="en-US"/>
          </a:p>
        </p:txBody>
      </p:sp>
    </p:spTree>
    <p:extLst>
      <p:ext uri="{BB962C8B-B14F-4D97-AF65-F5344CB8AC3E}">
        <p14:creationId xmlns:p14="http://schemas.microsoft.com/office/powerpoint/2010/main" val="2990698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89013" y="1035050"/>
            <a:ext cx="5345112" cy="3006725"/>
          </a:xfrm>
          <a:noFill/>
          <a:ln>
            <a:solidFill>
              <a:srgbClr val="000000"/>
            </a:solidFill>
            <a:miter lim="800000"/>
            <a:headEnd/>
            <a:tailEnd/>
          </a:ln>
        </p:spPr>
      </p:sp>
      <p:sp>
        <p:nvSpPr>
          <p:cNvPr id="47107" name="Rectangle 3"/>
          <p:cNvSpPr>
            <a:spLocks noGrp="1" noChangeArrowheads="1"/>
          </p:cNvSpPr>
          <p:nvPr>
            <p:ph type="body" idx="1"/>
          </p:nvPr>
        </p:nvSpPr>
        <p:spPr bwMode="auto">
          <a:xfrm>
            <a:off x="160377" y="4254151"/>
            <a:ext cx="6992791" cy="4925856"/>
          </a:xfrm>
          <a:noFill/>
        </p:spPr>
        <p:txBody>
          <a:bodyPr wrap="square" numCol="1" anchor="t" anchorCtr="0" compatLnSpc="1">
            <a:prstTxWarp prst="textNoShape">
              <a:avLst/>
            </a:prstTxWarp>
          </a:bodyPr>
          <a:lstStyle/>
          <a:p>
            <a:pPr marL="186193" indent="-186193" defTabSz="1011993">
              <a:lnSpc>
                <a:spcPct val="80000"/>
              </a:lnSpc>
              <a:buFont typeface="Arial" panose="020B0604020202020204" pitchFamily="34" charset="0"/>
              <a:buChar char="•"/>
              <a:defRPr/>
            </a:pPr>
            <a:r>
              <a:rPr lang="en-US" sz="1100" dirty="0"/>
              <a:t>An accessible, attuned and responsive caregiver continues to provide this early exposure to emotional regulation and learning how to interact with our environment.  An infant cries, an accessible and attuned caregiver hears and understands the cry of the infant to know that there is an unmet need…I am hungry, I am cold, I have a wet diaper, I am tired.  This caregiver then responds appropriately, meeting that infant’s needs.  The infant’s brain learns (becomes wired) to understand that I can trust my caregiver to meet my needs and the world is generally a safe place.  From this, the infant and growing child feels safe enough to explore the environment and learn to manage and eventually master the environment, knowing that if it becomes unsafe they can return to their responsive caregiver.  If the infant’s early experiences, however, are that their caregiver is not accessible, attuned and responsive, then the world does not seem like such a safe place and the child may be unwilling to explore the environment.  They do not have the “safe” caregiver who can meet their needs.  This too gets wired into the brain and the child does not learn that there is a connection between their behavior and consequences or an effect on the environment.  Relationships are not seen as responsive and safe.</a:t>
            </a:r>
          </a:p>
          <a:p>
            <a:pPr marL="186193" indent="-186193" defTabSz="1011993">
              <a:lnSpc>
                <a:spcPct val="80000"/>
              </a:lnSpc>
              <a:buFont typeface="Arial" panose="020B0604020202020204" pitchFamily="34" charset="0"/>
              <a:buChar char="•"/>
              <a:defRPr/>
            </a:pPr>
            <a:r>
              <a:rPr lang="en-US" sz="1100" dirty="0"/>
              <a:t>A responsive caregiver also teaches early self-regulating skills by holding the infant/child close to their chest to hear the rhythmic soothing of the heartbeat and rocks the child which also naturally helps regulate our body’s response.  WE can use these tools later for an unregulated child by using rhythmic, repeated sensory experiences to help build this in the brain. </a:t>
            </a:r>
          </a:p>
          <a:p>
            <a:pPr marL="186193" indent="-186193" defTabSz="1011993">
              <a:lnSpc>
                <a:spcPct val="80000"/>
              </a:lnSpc>
              <a:buFont typeface="Arial" panose="020B0604020202020204" pitchFamily="34" charset="0"/>
              <a:buChar char="•"/>
              <a:defRPr/>
            </a:pPr>
            <a:r>
              <a:rPr lang="en-US" sz="1100" dirty="0"/>
              <a:t>The attachment between a child and caregiver is the primary source of safety and stability in a child's life.  This earliest of relationships sets the framework for the child’s development in many areas including those listed here on the slide.</a:t>
            </a:r>
          </a:p>
          <a:p>
            <a:pPr marL="186193" indent="-186193" defTabSz="1011993">
              <a:lnSpc>
                <a:spcPct val="80000"/>
              </a:lnSpc>
              <a:buFont typeface="Arial" panose="020B0604020202020204" pitchFamily="34" charset="0"/>
              <a:buChar char="•"/>
              <a:defRPr/>
            </a:pPr>
            <a:r>
              <a:rPr lang="en-US" sz="1100" dirty="0"/>
              <a:t>As discussed before, an accessible, attuned and responsive caregiver teaches the infant that the world is relatively safe and will meet our needs, that people can be trusted to support us, that we are capable of exploring and having an impact on the world etc.  Our early lessons in soothing come from being held and rocked as well as watching our caregivers manage their own emotions.</a:t>
            </a:r>
          </a:p>
          <a:p>
            <a:pPr marL="186193" indent="-186193" defTabSz="1011993">
              <a:lnSpc>
                <a:spcPct val="80000"/>
              </a:lnSpc>
              <a:buFont typeface="Arial" panose="020B0604020202020204" pitchFamily="34" charset="0"/>
              <a:buChar char="•"/>
              <a:defRPr/>
            </a:pPr>
            <a:r>
              <a:rPr lang="en-US" sz="1100" dirty="0"/>
              <a:t>Complex trauma exposure can interfere with the formation of a secure attachment bond between a child and her caregiver. Lack of a secure attachment can result in a loss of core capacities for self-regulation and interpersonal relatedness. Children exposed to complex trauma often experience lifelong problems that place them at risk for additional trauma exposure and other difficulties, including psychiatric and addictive disorders, chronic medical illness, and legal, vocational, and family problems.  Toddlers or preschool-aged children with complex trauma histories are at risk for failing to develop brain capacities necessary for regulating emotions in response to stress. Trauma interferes with the integration of left and right hemisphere brain functioning, such that a child cannot access rational thought in the face of overwhelming emotion. Abused and neglected children are then prone to react with extreme helplessness, confusion, withdrawal, or rage when stressed.</a:t>
            </a:r>
          </a:p>
          <a:p>
            <a:pPr defTabSz="1011993">
              <a:lnSpc>
                <a:spcPct val="80000"/>
              </a:lnSpc>
              <a:defRPr/>
            </a:pPr>
            <a:endParaRPr lang="en-US" sz="1100" dirty="0"/>
          </a:p>
          <a:p>
            <a:pPr marL="186193" indent="-186193" defTabSz="1011993">
              <a:lnSpc>
                <a:spcPct val="80000"/>
              </a:lnSpc>
              <a:buFont typeface="Arial" panose="020B0604020202020204" pitchFamily="34" charset="0"/>
              <a:buChar char="•"/>
              <a:defRPr/>
            </a:pPr>
            <a:endParaRPr lang="en-US" sz="1100" dirty="0"/>
          </a:p>
          <a:p>
            <a:pPr marL="186193" indent="-186193" defTabSz="1011993">
              <a:lnSpc>
                <a:spcPct val="80000"/>
              </a:lnSpc>
              <a:buFont typeface="Arial" panose="020B0604020202020204" pitchFamily="34" charset="0"/>
              <a:buChar char="•"/>
              <a:defRPr/>
            </a:pPr>
            <a:endParaRPr lang="en-US" sz="1100" dirty="0"/>
          </a:p>
          <a:p>
            <a:pPr marL="186193" indent="-186193" defTabSz="1011993">
              <a:lnSpc>
                <a:spcPct val="80000"/>
              </a:lnSpc>
              <a:buFont typeface="Arial" panose="020B0604020202020204" pitchFamily="34" charset="0"/>
              <a:buChar char="•"/>
              <a:defRPr/>
            </a:pPr>
            <a:endParaRPr lang="en-US" sz="1100" dirty="0"/>
          </a:p>
          <a:p>
            <a:pPr marL="186193" indent="-186193" defTabSz="1011993">
              <a:lnSpc>
                <a:spcPct val="80000"/>
              </a:lnSpc>
              <a:buFont typeface="Arial" panose="020B0604020202020204" pitchFamily="34" charset="0"/>
              <a:buChar char="•"/>
              <a:defRPr/>
            </a:pPr>
            <a:endParaRPr lang="en-US" sz="1100" dirty="0"/>
          </a:p>
          <a:p>
            <a:pPr marL="186193" indent="-186193">
              <a:lnSpc>
                <a:spcPct val="80000"/>
              </a:lnSpc>
              <a:buFont typeface="Arial" panose="020B0604020202020204" pitchFamily="34" charset="0"/>
              <a:buChar char="•"/>
            </a:pPr>
            <a:endParaRPr lang="en-US" sz="800" dirty="0"/>
          </a:p>
        </p:txBody>
      </p:sp>
      <p:sp>
        <p:nvSpPr>
          <p:cNvPr id="2" name="Slide Number Placeholder 1">
            <a:extLst>
              <a:ext uri="{FF2B5EF4-FFF2-40B4-BE49-F238E27FC236}">
                <a16:creationId xmlns:a16="http://schemas.microsoft.com/office/drawing/2014/main" id="{7FCF7997-CE83-4003-A1D9-FEA6DBEE560C}"/>
              </a:ext>
            </a:extLst>
          </p:cNvPr>
          <p:cNvSpPr>
            <a:spLocks noGrp="1"/>
          </p:cNvSpPr>
          <p:nvPr>
            <p:ph type="sldNum" sz="quarter" idx="10"/>
          </p:nvPr>
        </p:nvSpPr>
        <p:spPr/>
        <p:txBody>
          <a:bodyPr/>
          <a:lstStyle/>
          <a:p>
            <a:fld id="{88CA3000-F477-488E-ABA3-C6FBA89B5317}" type="slidenum">
              <a:rPr lang="en-US" smtClean="0"/>
              <a:pPr/>
              <a:t>27</a:t>
            </a:fld>
            <a:endParaRPr lang="en-US"/>
          </a:p>
        </p:txBody>
      </p:sp>
    </p:spTree>
    <p:extLst>
      <p:ext uri="{BB962C8B-B14F-4D97-AF65-F5344CB8AC3E}">
        <p14:creationId xmlns:p14="http://schemas.microsoft.com/office/powerpoint/2010/main" val="383098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776288" y="885825"/>
            <a:ext cx="5762625" cy="3241675"/>
          </a:xfrm>
          <a:noFill/>
          <a:ln>
            <a:solidFill>
              <a:srgbClr val="000000"/>
            </a:solidFill>
            <a:miter lim="800000"/>
            <a:headEnd/>
            <a:tailEnd/>
          </a:ln>
        </p:spPr>
      </p:sp>
      <p:sp>
        <p:nvSpPr>
          <p:cNvPr id="47107" name="Rectangle 3"/>
          <p:cNvSpPr>
            <a:spLocks noGrp="1" noChangeArrowheads="1"/>
          </p:cNvSpPr>
          <p:nvPr>
            <p:ph type="body" idx="1"/>
          </p:nvPr>
        </p:nvSpPr>
        <p:spPr bwMode="auto">
          <a:xfrm>
            <a:off x="196061" y="4270290"/>
            <a:ext cx="6901297" cy="4125641"/>
          </a:xfrm>
          <a:noFill/>
        </p:spPr>
        <p:txBody>
          <a:bodyPr wrap="square" numCol="1" anchor="t" anchorCtr="0" compatLnSpc="1">
            <a:prstTxWarp prst="textNoShape">
              <a:avLst/>
            </a:prstTxWarp>
          </a:bodyPr>
          <a:lstStyle/>
          <a:p>
            <a:pPr>
              <a:lnSpc>
                <a:spcPct val="80000"/>
              </a:lnSpc>
            </a:pPr>
            <a:endParaRPr lang="en-US" sz="800"/>
          </a:p>
          <a:p>
            <a:pPr marL="186193" indent="-186193">
              <a:buFont typeface="Arial" panose="020B0604020202020204" pitchFamily="34" charset="0"/>
              <a:buChar char="•"/>
            </a:pPr>
            <a:r>
              <a:rPr lang="en-US" sz="1300"/>
              <a:t>A study by Davidson and Smith reported results finding that traumatic events experienced prior to age twelve are three times more likely to result in Posttraumatic Stress Disorder than such events experienced after age twelve. </a:t>
            </a:r>
          </a:p>
          <a:p>
            <a:pPr marL="186193" indent="-186193">
              <a:buFont typeface="Arial" panose="020B0604020202020204" pitchFamily="34" charset="0"/>
              <a:buChar char="•"/>
            </a:pPr>
            <a:r>
              <a:rPr lang="en-US" sz="1300"/>
              <a:t>Young children are most vulnerable to the impact of trauma due to the rapidly growing brain.  But young children have not had time to develop </a:t>
            </a:r>
            <a:r>
              <a:rPr lang="en-US" sz="1300" b="1"/>
              <a:t>cognitive</a:t>
            </a:r>
            <a:r>
              <a:rPr lang="en-US" sz="1300"/>
              <a:t> capacities that can help manage the impact.  All young children tend to be more sensory driven so the impact of trauma is seen much more in that area…lights, sounds, smells etc.</a:t>
            </a:r>
          </a:p>
          <a:p>
            <a:pPr marL="186193" indent="-186193">
              <a:buFont typeface="Arial" panose="020B0604020202020204" pitchFamily="34" charset="0"/>
              <a:buChar char="•"/>
            </a:pPr>
            <a:r>
              <a:rPr lang="en-US" sz="1300"/>
              <a:t>Again because of their limited cognitive development, young children may not be able to understand cause/effect relationships.  They may not understand that their mother could not prevent the tornado or losing all their toys.  How and where they place responsibility may not be based in reality.</a:t>
            </a:r>
          </a:p>
          <a:p>
            <a:pPr marL="186193" indent="-186193">
              <a:buFont typeface="Arial" panose="020B0604020202020204" pitchFamily="34" charset="0"/>
              <a:buChar char="•"/>
            </a:pPr>
            <a:r>
              <a:rPr lang="en-US" sz="1300"/>
              <a:t>When a parent and child share exposure to a potentially traumatic event, the parent’s capacity to manage their response impacts the child’s response.  If the parent becomes emotionally dysregulated this will impact how the child processes and perceives the event.</a:t>
            </a:r>
          </a:p>
          <a:p>
            <a:pPr marL="186193" indent="-186193">
              <a:buFont typeface="Arial" panose="020B0604020202020204" pitchFamily="34" charset="0"/>
              <a:buChar char="•"/>
            </a:pPr>
            <a:r>
              <a:rPr lang="en-US" sz="1300"/>
              <a:t>Because young children have little real control over their environments, they have less ability to manage or respond to potentially traumatic events.  A three-year-old has little ability to be able to avoid being abused by a caregiver or to even avoid exposure to witnessing domestic violence.</a:t>
            </a:r>
          </a:p>
          <a:p>
            <a:pPr>
              <a:lnSpc>
                <a:spcPct val="80000"/>
              </a:lnSpc>
            </a:pPr>
            <a:endParaRPr lang="en-US" sz="800"/>
          </a:p>
          <a:p>
            <a:pPr>
              <a:lnSpc>
                <a:spcPct val="80000"/>
              </a:lnSpc>
            </a:pPr>
            <a:endParaRPr lang="en-US" sz="800"/>
          </a:p>
          <a:p>
            <a:pPr>
              <a:lnSpc>
                <a:spcPct val="80000"/>
              </a:lnSpc>
            </a:pPr>
            <a:endParaRPr lang="en-US" sz="800"/>
          </a:p>
          <a:p>
            <a:pPr>
              <a:lnSpc>
                <a:spcPct val="80000"/>
              </a:lnSpc>
            </a:pPr>
            <a:endParaRPr lang="en-US" sz="800"/>
          </a:p>
        </p:txBody>
      </p:sp>
      <p:sp>
        <p:nvSpPr>
          <p:cNvPr id="2" name="Slide Number Placeholder 1">
            <a:extLst>
              <a:ext uri="{FF2B5EF4-FFF2-40B4-BE49-F238E27FC236}">
                <a16:creationId xmlns:a16="http://schemas.microsoft.com/office/drawing/2014/main" id="{4BF31DD1-529C-4005-86FC-04C63825F358}"/>
              </a:ext>
            </a:extLst>
          </p:cNvPr>
          <p:cNvSpPr>
            <a:spLocks noGrp="1"/>
          </p:cNvSpPr>
          <p:nvPr>
            <p:ph type="sldNum" sz="quarter" idx="10"/>
          </p:nvPr>
        </p:nvSpPr>
        <p:spPr/>
        <p:txBody>
          <a:bodyPr/>
          <a:lstStyle/>
          <a:p>
            <a:fld id="{88CA3000-F477-488E-ABA3-C6FBA89B5317}" type="slidenum">
              <a:rPr lang="en-US" smtClean="0"/>
              <a:pPr/>
              <a:t>28</a:t>
            </a:fld>
            <a:endParaRPr lang="en-US"/>
          </a:p>
        </p:txBody>
      </p:sp>
    </p:spTree>
    <p:extLst>
      <p:ext uri="{BB962C8B-B14F-4D97-AF65-F5344CB8AC3E}">
        <p14:creationId xmlns:p14="http://schemas.microsoft.com/office/powerpoint/2010/main" val="377226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911225"/>
            <a:ext cx="5762625" cy="3241675"/>
          </a:xfrm>
        </p:spPr>
      </p:sp>
      <p:sp>
        <p:nvSpPr>
          <p:cNvPr id="3" name="Notes Placeholder 2"/>
          <p:cNvSpPr>
            <a:spLocks noGrp="1"/>
          </p:cNvSpPr>
          <p:nvPr>
            <p:ph type="body" idx="1"/>
          </p:nvPr>
        </p:nvSpPr>
        <p:spPr>
          <a:xfrm>
            <a:off x="235271" y="4218542"/>
            <a:ext cx="6914368" cy="4216198"/>
          </a:xfrm>
        </p:spPr>
        <p:txBody>
          <a:bodyPr/>
          <a:lstStyle/>
          <a:p>
            <a:pPr marL="186193" indent="-186193">
              <a:buFont typeface="Arial" panose="020B0604020202020204" pitchFamily="34" charset="0"/>
              <a:buChar char="•"/>
            </a:pPr>
            <a:r>
              <a:rPr lang="en-US" sz="1100"/>
              <a:t>As noted, the first five years are the most critical period for brain development.  The brain is very influenced by experience, good or bad at this age.</a:t>
            </a:r>
          </a:p>
          <a:p>
            <a:pPr marL="186193" indent="-186193">
              <a:buFont typeface="Arial" panose="020B0604020202020204" pitchFamily="34" charset="0"/>
              <a:buChar char="•"/>
            </a:pPr>
            <a:r>
              <a:rPr lang="en-US" sz="1100"/>
              <a:t>The other major issue is that young children may not have fully developed language to capture their response to the event.  This may make it difficult to frame the trauma event or discuss with others then or later.  We should not ever think though that just because they don’t have the language to talk about the impact, that it has not impacted them.</a:t>
            </a:r>
          </a:p>
          <a:p>
            <a:pPr marL="186193" indent="-186193">
              <a:buFont typeface="Arial" panose="020B0604020202020204" pitchFamily="34" charset="0"/>
              <a:buChar char="•"/>
            </a:pPr>
            <a:r>
              <a:rPr lang="en-US" sz="1100"/>
              <a:t>Much of the impact for young children may be in not achieving developmental milestones such as in language.  Or it might be possible that they regress in their development.  For example, a child who is toilet trained may regress to wetting or soiling.  This slide lists a number of other areas that may be impacted in young children.</a:t>
            </a:r>
          </a:p>
          <a:p>
            <a:pPr marL="186193" indent="-186193">
              <a:buFont typeface="Arial" panose="020B0604020202020204" pitchFamily="34" charset="0"/>
              <a:buChar char="•"/>
            </a:pPr>
            <a:r>
              <a:rPr lang="en-US" sz="1100"/>
              <a:t>You can use this slide to give an example of how these effects may play out in a classroom, for example a teacher who places a hand on the shoulder of a student to get their attention and the student has a physical reaction and hits the teacher. If only punishment is given without learning about underlying trauma, you will not be able to ultimately help the child learn</a:t>
            </a:r>
          </a:p>
          <a:p>
            <a:pPr marL="186193" indent="-186193">
              <a:buFont typeface="Arial" panose="020B0604020202020204" pitchFamily="34" charset="0"/>
              <a:buChar char="•"/>
            </a:pPr>
            <a:r>
              <a:rPr lang="en-US" sz="1100"/>
              <a:t>This slide shows a number of other examples of the impact trauma may have on young children.  Naptime or bedtime may be a particular time when a child struggles with emotional or behavioral control.  This may be related to timing of past traumatic events and the experience of giving up control when others are around when falling asleep.</a:t>
            </a:r>
          </a:p>
          <a:p>
            <a:pPr marL="186193" indent="-186193">
              <a:buFont typeface="Arial" panose="020B0604020202020204" pitchFamily="34" charset="0"/>
              <a:buChar char="•"/>
            </a:pPr>
            <a:r>
              <a:rPr lang="en-US" sz="1100"/>
              <a:t>Young children often act out some components of the traumatic event in their play or in interactions with others.  This may reflect feelings of being unsafe or abusive interactions.  It is important to remember not to take any actions towards you personally, but to know that this is just their way of expressing what is going on in their world.</a:t>
            </a:r>
          </a:p>
          <a:p>
            <a:pPr marL="186193" indent="-186193">
              <a:buFont typeface="Arial" panose="020B0604020202020204" pitchFamily="34" charset="0"/>
              <a:buChar char="•"/>
            </a:pPr>
            <a:r>
              <a:rPr lang="en-US" sz="1100"/>
              <a:t>Young children into school age often report somatic complaints such as having stomachaches or headaches when there is no physical cause identified.</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F61BDD6F-076A-4478-AEC7-2C37646310A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0118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Ask participants what they think of when they hear the word trauma. What does it remind them of or what do they think it means?</a:t>
            </a:r>
          </a:p>
          <a:p>
            <a:pPr marL="186193" indent="-186193">
              <a:buFont typeface="Arial" panose="020B0604020202020204" pitchFamily="34" charset="0"/>
              <a:buChar char="•"/>
            </a:pPr>
            <a:endParaRPr lang="en-US" sz="1300"/>
          </a:p>
          <a:p>
            <a:pPr marL="186193" indent="-186193">
              <a:buFont typeface="Arial" panose="020B0604020202020204" pitchFamily="34" charset="0"/>
              <a:buChar char="•"/>
            </a:pPr>
            <a:r>
              <a:rPr lang="en-US" sz="1300"/>
              <a:t>Respond by affirming their answers and then letting them know that this presentation is going to take a broad approach to understanding trauma and its impact. </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76003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This slide lists the impact trauma may have for adolescents.  Obviously any change in behavior or in relationships can be a sign of some emotional concerns.  We may also see stories or pictures that are violent or morbid in nature.  This may cause concern in the adults, but it should again be examined through the lens of trauma in that they may be representing what is happening in their life and may not represent a plan to harm others.</a:t>
            </a:r>
          </a:p>
          <a:p>
            <a:pPr marL="186193" indent="-186193">
              <a:buFont typeface="Arial" panose="020B0604020202020204" pitchFamily="34" charset="0"/>
              <a:buChar char="•"/>
            </a:pPr>
            <a:r>
              <a:rPr lang="en-US" sz="1300"/>
              <a:t>We need to remember that adolescence is the 2</a:t>
            </a:r>
            <a:r>
              <a:rPr lang="en-US" sz="1300" baseline="30000"/>
              <a:t>nd</a:t>
            </a:r>
            <a:r>
              <a:rPr lang="en-US" sz="1300"/>
              <a:t> most critical period of brain development and that the adolescent “Brain” has some unique characteristics even within “typical” development.  Such things as requiring a higher level of stimulation to feel normal, or interpreting anger or negative emotions to others facial expressions than children or adults.</a:t>
            </a:r>
          </a:p>
          <a:p>
            <a:pPr marL="186193" indent="-186193">
              <a:buFont typeface="Arial" panose="020B0604020202020204" pitchFamily="34" charset="0"/>
              <a:buChar char="•"/>
            </a:pPr>
            <a:r>
              <a:rPr lang="en-US" sz="1300"/>
              <a:t>This slide lists some additional impacts of trauma.  Emotional numbing can lead to engaging in self-injurious behaviors as a way to “feel”.</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F61BDD6F-076A-4478-AEC7-2C37646310A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74278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193" indent="-186193">
              <a:buFont typeface="Arial" panose="020B0604020202020204" pitchFamily="34" charset="0"/>
              <a:buChar char="•"/>
            </a:pPr>
            <a:r>
              <a:rPr lang="en-US" sz="1300" dirty="0"/>
              <a:t>When working with children/adolescents we also need to think about their parents or caregivers.  The way an adolescent adapts to stressors has a lot to do with how well his or her family is functioning (Stern &amp; </a:t>
            </a:r>
            <a:r>
              <a:rPr lang="en-US" sz="1300" dirty="0" err="1"/>
              <a:t>Zevon</a:t>
            </a:r>
            <a:r>
              <a:rPr lang="en-US" sz="1300" dirty="0"/>
              <a:t>, 1990). It has been found that when adolescents lack parental support, they are more likely to have behavioral problems and emotional distress (Garber &amp; Little, 2001).</a:t>
            </a:r>
          </a:p>
          <a:p>
            <a:pPr marL="186193" indent="-186193">
              <a:buFont typeface="Arial" panose="020B0604020202020204" pitchFamily="34" charset="0"/>
              <a:buChar char="•"/>
            </a:pPr>
            <a:r>
              <a:rPr lang="en-US" sz="1300" dirty="0"/>
              <a:t>A system of care study looked at the prevalence of trauma within caregivers of children who have experienced trauma.  The prevalence rate was high AND the number of traumas experienced was on average 7 events which means this is chronic trauma. </a:t>
            </a:r>
          </a:p>
          <a:p>
            <a:pPr marL="186193" indent="-186193">
              <a:buFont typeface="Arial" panose="020B0604020202020204" pitchFamily="34" charset="0"/>
              <a:buChar char="•"/>
            </a:pPr>
            <a:r>
              <a:rPr lang="en-US" sz="1300" dirty="0"/>
              <a:t>We must think about this when we are attempting to engage a parent/caregiver around the needs of the child.  The parent may not have much trust of authority and be mistrustful of any support offered.</a:t>
            </a:r>
          </a:p>
          <a:p>
            <a:pPr marL="186193" indent="-186193">
              <a:buFont typeface="Arial" panose="020B0604020202020204" pitchFamily="34" charset="0"/>
              <a:buChar char="•"/>
            </a:pPr>
            <a:r>
              <a:rPr lang="en-US" sz="1300" dirty="0"/>
              <a:t>This slide provides some examples of how a trauma history may impact parents/caregivers.  As professionals, in our roles with children and families, we need to change our perspective when a parent is not meeting objectives or goals from being non-compliant or resistant to being impacting by trauma, and help that parent manage their own emotional and behavioral responses through that lens of trauma.</a:t>
            </a:r>
          </a:p>
          <a:p>
            <a:pPr defTabSz="1011904">
              <a:defRPr/>
            </a:pPr>
            <a:endParaRPr lang="en-US" dirty="0"/>
          </a:p>
          <a:p>
            <a:pPr defTabSz="1011904">
              <a:defRPr/>
            </a:pPr>
            <a:endParaRPr lang="en-US" dirty="0"/>
          </a:p>
          <a:p>
            <a:pPr defTabSz="1011904">
              <a:defRPr/>
            </a:pPr>
            <a:endParaRPr lang="en-US" dirty="0"/>
          </a:p>
          <a:p>
            <a:endParaRPr lang="en-US" dirty="0"/>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F61BDD6F-076A-4478-AEC7-2C37646310A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29608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17" y="4516087"/>
            <a:ext cx="7001303" cy="4914517"/>
          </a:xfrm>
        </p:spPr>
        <p:txBody>
          <a:bodyPr/>
          <a:lstStyle/>
          <a:p>
            <a:pPr defTabSz="914266">
              <a:defRPr/>
            </a:pPr>
            <a:r>
              <a:rPr lang="en-US" sz="1100" dirty="0"/>
              <a:t>Applying the Lens of Trauma to inequitable outcomes.  So how do we apply the science of trauma and toxic stress to real life?  What do we DO with this information?  It is important for us to SEE trauma if we are going to address it.  We must see trauma that occurs within and through relationships (interpersonal) and those that occur through and in our social systems and structures.  Now we will begin to question how historical trauma, ACEs and adverse community environments work on peoples’ health, behavior, and life outcomes in ways that we don’t outwardly discuss in the common narrative.   </a:t>
            </a:r>
          </a:p>
          <a:p>
            <a:pPr defTabSz="914266">
              <a:defRPr/>
            </a:pPr>
            <a:endParaRPr lang="en-US" sz="1100" dirty="0"/>
          </a:p>
          <a:p>
            <a:pPr defTabSz="914266">
              <a:defRPr/>
            </a:pPr>
            <a:r>
              <a:rPr lang="en-US" sz="1100" dirty="0"/>
              <a:t>Give an additional caution to the audience about the fact that this section maybe be triggering given that it’s speaking to the lived experience of many.  We may even encounter personal resistance.  In this section, we use the science of trauma to look at various social issues in a new way by applying the trauma lens.  This may challenge many of the narratives that we hold at our very core – messages we receive from our friends, family, communities, and all forms of media.  Welcome discussion but always bring it back to the science of trauma, including the stress-response system, hyper- and hypo-arousal, and the impact on the brain and body.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32</a:t>
            </a:fld>
            <a:endParaRPr lang="en-US" dirty="0"/>
          </a:p>
        </p:txBody>
      </p:sp>
    </p:spTree>
    <p:extLst>
      <p:ext uri="{BB962C8B-B14F-4D97-AF65-F5344CB8AC3E}">
        <p14:creationId xmlns:p14="http://schemas.microsoft.com/office/powerpoint/2010/main" val="3666042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952500"/>
            <a:ext cx="5727700" cy="3222625"/>
          </a:xfrm>
        </p:spPr>
      </p:sp>
      <p:sp>
        <p:nvSpPr>
          <p:cNvPr id="3" name="Notes Placeholder 2"/>
          <p:cNvSpPr>
            <a:spLocks noGrp="1"/>
          </p:cNvSpPr>
          <p:nvPr>
            <p:ph type="body" idx="1"/>
          </p:nvPr>
        </p:nvSpPr>
        <p:spPr>
          <a:xfrm>
            <a:off x="158750" y="4325585"/>
            <a:ext cx="6997700" cy="5110515"/>
          </a:xfrm>
        </p:spPr>
        <p:txBody>
          <a:bodyPr/>
          <a:lstStyle/>
          <a:p>
            <a:pPr marL="171450" indent="-171450">
              <a:buFont typeface="Arial" panose="020B0604020202020204" pitchFamily="34" charset="0"/>
              <a:buChar char="•"/>
            </a:pPr>
            <a:r>
              <a:rPr lang="en-US" sz="1100" dirty="0"/>
              <a:t>As we have talked about the impact of trauma on individuals across the lifespan, we can begin to think about the impact of trauma on whole populations. In our country, we face a long list of inequitable outcomes among minority populations. Listed here are just some of those.</a:t>
            </a:r>
          </a:p>
          <a:p>
            <a:pPr marL="171450" indent="-171450">
              <a:buFont typeface="Arial" panose="020B0604020202020204" pitchFamily="34" charset="0"/>
              <a:buChar char="•"/>
            </a:pPr>
            <a:r>
              <a:rPr lang="en-US" sz="1100" dirty="0"/>
              <a:t>What happens, when we begin to apply the lens of trauma -- to move from blaming populations but instead to ask --  what happened? We can move from explaining these outcomes as a condition of race or identity, but instead identify the structures and systems that disproportionately impact a particular race or minority group. What is in the soil in communities that is fostering adversity for our families?</a:t>
            </a:r>
          </a:p>
          <a:p>
            <a:pPr marL="171450" indent="-171450">
              <a:buFont typeface="Arial" panose="020B0604020202020204" pitchFamily="34" charset="0"/>
              <a:buChar char="•"/>
            </a:pPr>
            <a:r>
              <a:rPr lang="en-US" sz="1100" dirty="0"/>
              <a:t>We are going to explore three topics in more depth. We do not have time today to completely understand each of these and dissect what is living in the soil, but our hope is that this conversation gives you the tools to begin asking what happened and inspires you to begin to dig deeper into these questions and look for new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 2012, 35 percent of Blacks lived in poverty, compared to 13 percent of whites. </a:t>
            </a:r>
            <a:r>
              <a:rPr lang="en-US" sz="1100" baseline="30000" dirty="0"/>
              <a:t>2</a:t>
            </a:r>
          </a:p>
          <a:p>
            <a:pPr marL="171450" indent="-171450">
              <a:buFont typeface="Arial" panose="020B0604020202020204" pitchFamily="34" charset="0"/>
              <a:buChar char="•"/>
            </a:pPr>
            <a:r>
              <a:rPr lang="en-US" sz="1100" dirty="0"/>
              <a:t>In 1970, those rates were </a:t>
            </a:r>
            <a:r>
              <a:rPr lang="en-US" sz="1100" dirty="0">
                <a:hlinkClick r:id="rId3">
                  <a:extLst>
                    <a:ext uri="{A12FA001-AC4F-418D-AE19-62706E023703}">
                      <ahyp:hlinkClr xmlns:ahyp="http://schemas.microsoft.com/office/drawing/2018/hyperlinkcolor" val="tx"/>
                    </a:ext>
                  </a:extLst>
                </a:hlinkClick>
              </a:rPr>
              <a:t>33.6 percent and 10 percent</a:t>
            </a:r>
            <a:r>
              <a:rPr lang="en-US" sz="1100" dirty="0"/>
              <a:t>, respectively. (this came from the Atlantic citing the Census and Kaiser Foundation)...may not want to include...it may lead to a discussion about how such a pattern can persist for almost 50 years)</a:t>
            </a:r>
          </a:p>
          <a:p>
            <a:r>
              <a:rPr lang="en-US" sz="1100" dirty="0"/>
              <a:t>1 – Urban Institute</a:t>
            </a:r>
          </a:p>
          <a:p>
            <a:r>
              <a:rPr lang="en-US" sz="1100" dirty="0"/>
              <a:t>2 – Kaiser Family Foundation: http://kff.org/other/state-indicator/poverty-rate-by-raceethnicity/ </a:t>
            </a:r>
          </a:p>
          <a:p>
            <a:r>
              <a:rPr lang="en-US" sz="1100" dirty="0"/>
              <a:t>3 - nber.org</a:t>
            </a:r>
          </a:p>
          <a:p>
            <a:r>
              <a:rPr lang="en-US" sz="1100" dirty="0"/>
              <a:t>4 - Williams &amp; Neighbors, 2001; </a:t>
            </a:r>
            <a:r>
              <a:rPr lang="en-US" sz="1100" dirty="0" err="1"/>
              <a:t>Kaholokula</a:t>
            </a:r>
            <a:r>
              <a:rPr lang="en-US" sz="1100" dirty="0"/>
              <a:t> et al, 2010; McClure et al,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5- Lee, Ayers, &amp; </a:t>
            </a:r>
            <a:r>
              <a:rPr lang="en-US" sz="1100" dirty="0" err="1"/>
              <a:t>Kronenfeld</a:t>
            </a:r>
            <a:r>
              <a:rPr lang="en-US" sz="1100" dirty="0"/>
              <a:t>, 2009; Peek et al,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Job applicants with white names needed to send about 10 resumes to get one callback; those with Black names needed to send around 15 resumes to get one callback. </a:t>
            </a:r>
            <a:r>
              <a:rPr lang="en-US" sz="1100" baseline="30000" dirty="0"/>
              <a:t>3</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a:t>
            </a:r>
            <a:r>
              <a:rPr lang="en-US" sz="1100" dirty="0" err="1"/>
              <a:t>Soujorner</a:t>
            </a:r>
            <a:r>
              <a:rPr lang="en-US" sz="1100" dirty="0"/>
              <a:t> syndrome and the Superwoman Schema (SWS) concepts are used to explain the phenomenon of early onset of morbidity among Black women in response to persistent chronic stress and active coping associated with meeting day-to-day demands and having multiple caregiver roles (Lekan, 2009; Woods-</a:t>
            </a:r>
            <a:r>
              <a:rPr lang="en-US" sz="1100" dirty="0" err="1"/>
              <a:t>Giscombe</a:t>
            </a:r>
            <a:r>
              <a:rPr lang="en-US" sz="1100" dirty="0"/>
              <a:t> &amp; Black, 2010; </a:t>
            </a:r>
            <a:r>
              <a:rPr lang="en-US" sz="1100" dirty="0" err="1"/>
              <a:t>Slopen</a:t>
            </a:r>
            <a:r>
              <a:rPr lang="en-US" sz="1100" dirty="0"/>
              <a:t> et al, 2010)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Perceived discrimination/racism has been shown to play a role in unhealthy behaviors such cigarette smoking, alcohol/substance use, improper nutrition and refusal to seek medical services.</a:t>
            </a:r>
            <a:r>
              <a:rPr lang="en-US" sz="1100" baseline="30000" dirty="0"/>
              <a:t>5</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Children of color from immigrant families are nearly seven times less likely to be proficient in math by 8</a:t>
            </a:r>
            <a:r>
              <a:rPr lang="en-US" sz="1100" baseline="30000" dirty="0"/>
              <a:t>th</a:t>
            </a:r>
            <a:r>
              <a:rPr lang="en-US" sz="1100" dirty="0"/>
              <a:t> grade than their U.S. born and primarily white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33</a:t>
            </a:fld>
            <a:endParaRPr lang="en-US"/>
          </a:p>
        </p:txBody>
      </p:sp>
    </p:spTree>
    <p:extLst>
      <p:ext uri="{BB962C8B-B14F-4D97-AF65-F5344CB8AC3E}">
        <p14:creationId xmlns:p14="http://schemas.microsoft.com/office/powerpoint/2010/main" val="452382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17" y="4516087"/>
            <a:ext cx="7001303" cy="4914517"/>
          </a:xfrm>
        </p:spPr>
        <p:txBody>
          <a:bodyPr/>
          <a:lstStyle/>
          <a:p>
            <a:r>
              <a:rPr lang="en-US" sz="1200" b="0" i="0" kern="1200" dirty="0">
                <a:solidFill>
                  <a:schemeClr val="tx1"/>
                </a:solidFill>
                <a:effectLst/>
                <a:latin typeface="+mn-lt"/>
                <a:ea typeface="+mn-ea"/>
                <a:cs typeface="+mn-cs"/>
              </a:rPr>
              <a:t>Researchers have looked at a host of other possible factors for why Black infant mortality is so high—such as women’s poor eating habits, obesity, smoking, drinking, or poor prenatal care—but none of the factors examined, alone or together, were found to be significant enough to fully account for the racial gap.</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Evidence now suggests that years of dealing with discrimination – experiencing microaggressions daily, lack of employment opportunities, public transportation limitations, or a justice system that disproportionately affects men of color – may lead to chronic stress, which takes a toll on the body and may prompt biological changes in a woman that can affect the health of her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understanding how discrimination and racism are creating this outcome, we can begin to address these traumas in our communities.</a:t>
            </a:r>
          </a:p>
          <a:p>
            <a:endParaRPr lang="en-US" sz="800" dirty="0"/>
          </a:p>
          <a:p>
            <a:r>
              <a:rPr lang="en-US" sz="800" dirty="0"/>
              <a:t>1. </a:t>
            </a:r>
            <a:r>
              <a:rPr lang="en-US" sz="800" dirty="0" err="1"/>
              <a:t>Geronimus</a:t>
            </a:r>
            <a:r>
              <a:rPr lang="en-US" sz="800" dirty="0"/>
              <a:t> A, et al: </a:t>
            </a:r>
            <a:r>
              <a:rPr lang="en-US" sz="1200" b="0" i="0" kern="1200" dirty="0">
                <a:solidFill>
                  <a:schemeClr val="tx1"/>
                </a:solidFill>
                <a:effectLst/>
                <a:latin typeface="+mn-lt"/>
                <a:ea typeface="+mn-ea"/>
                <a:cs typeface="+mn-cs"/>
              </a:rPr>
              <a:t>Do US Black Women Experience Stress-Related Accelerated Biological Aging? Human Nature, 2010;21: 19-38</a:t>
            </a:r>
          </a:p>
          <a:p>
            <a:pPr defTabSz="914266">
              <a:defRPr/>
            </a:pPr>
            <a:endParaRPr lang="en-US" sz="1000" dirty="0"/>
          </a:p>
          <a:p>
            <a:pPr marL="171425" marR="0" lvl="0" indent="-171425" algn="l" defTabSz="9142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2060"/>
                </a:solidFill>
              </a:rPr>
              <a:t>Large literatures in sociology, economics, anthropology, and public health document that US blacks are more likely to experience stressful situations, such as material hardship (</a:t>
            </a:r>
            <a:r>
              <a:rPr lang="en-US" dirty="0">
                <a:solidFill>
                  <a:srgbClr val="002060"/>
                </a:solidFill>
                <a:hlinkClick r:id="rId3"/>
              </a:rPr>
              <a:t>Charles and </a:t>
            </a:r>
            <a:r>
              <a:rPr lang="en-US" dirty="0" err="1">
                <a:solidFill>
                  <a:srgbClr val="002060"/>
                </a:solidFill>
                <a:hlinkClick r:id="rId3"/>
              </a:rPr>
              <a:t>Guryan</a:t>
            </a:r>
            <a:r>
              <a:rPr lang="en-US" dirty="0">
                <a:solidFill>
                  <a:srgbClr val="002060"/>
                </a:solidFill>
                <a:hlinkClick r:id="rId3"/>
              </a:rPr>
              <a:t> 2008</a:t>
            </a:r>
            <a:r>
              <a:rPr lang="en-US" dirty="0">
                <a:solidFill>
                  <a:srgbClr val="002060"/>
                </a:solidFill>
              </a:rPr>
              <a:t>; </a:t>
            </a:r>
            <a:r>
              <a:rPr lang="en-US" dirty="0">
                <a:solidFill>
                  <a:srgbClr val="002060"/>
                </a:solidFill>
                <a:hlinkClick r:id="rId4"/>
              </a:rPr>
              <a:t>Mayer and Jencks 1988</a:t>
            </a:r>
            <a:r>
              <a:rPr lang="en-US" dirty="0">
                <a:solidFill>
                  <a:srgbClr val="002060"/>
                </a:solidFill>
              </a:rPr>
              <a:t>), interpersonal discrimination (</a:t>
            </a:r>
            <a:r>
              <a:rPr lang="en-US" dirty="0">
                <a:solidFill>
                  <a:srgbClr val="002060"/>
                </a:solidFill>
                <a:hlinkClick r:id="rId5"/>
              </a:rPr>
              <a:t>Barnes et al. 2004</a:t>
            </a:r>
            <a:r>
              <a:rPr lang="en-US" dirty="0">
                <a:solidFill>
                  <a:srgbClr val="002060"/>
                </a:solidFill>
              </a:rPr>
              <a:t>; </a:t>
            </a:r>
            <a:r>
              <a:rPr lang="en-US" dirty="0">
                <a:solidFill>
                  <a:srgbClr val="002060"/>
                </a:solidFill>
                <a:hlinkClick r:id="rId6"/>
              </a:rPr>
              <a:t>Taylor and Turner 2002</a:t>
            </a:r>
            <a:r>
              <a:rPr lang="en-US" dirty="0">
                <a:solidFill>
                  <a:srgbClr val="002060"/>
                </a:solidFill>
              </a:rPr>
              <a:t>), structural discrimination in housing and employment (</a:t>
            </a:r>
            <a:r>
              <a:rPr lang="en-US" dirty="0">
                <a:solidFill>
                  <a:srgbClr val="002060"/>
                </a:solidFill>
                <a:hlinkClick r:id="rId7"/>
              </a:rPr>
              <a:t>Charles and Hurst 2002</a:t>
            </a:r>
            <a:r>
              <a:rPr lang="en-US" dirty="0">
                <a:solidFill>
                  <a:srgbClr val="002060"/>
                </a:solidFill>
              </a:rPr>
              <a:t>; </a:t>
            </a:r>
            <a:r>
              <a:rPr lang="en-US" dirty="0" err="1">
                <a:solidFill>
                  <a:srgbClr val="002060"/>
                </a:solidFill>
                <a:hlinkClick r:id="rId8"/>
              </a:rPr>
              <a:t>Darity</a:t>
            </a:r>
            <a:r>
              <a:rPr lang="en-US" dirty="0">
                <a:solidFill>
                  <a:srgbClr val="002060"/>
                </a:solidFill>
                <a:hlinkClick r:id="rId8"/>
              </a:rPr>
              <a:t> and Mason 1998</a:t>
            </a:r>
            <a:r>
              <a:rPr lang="en-US" dirty="0">
                <a:solidFill>
                  <a:srgbClr val="002060"/>
                </a:solidFill>
              </a:rPr>
              <a:t>; </a:t>
            </a:r>
            <a:r>
              <a:rPr lang="en-US" dirty="0">
                <a:solidFill>
                  <a:srgbClr val="002060"/>
                </a:solidFill>
                <a:hlinkClick r:id="rId9"/>
              </a:rPr>
              <a:t>Holzer et al. 2005</a:t>
            </a:r>
            <a:r>
              <a:rPr lang="en-US" dirty="0">
                <a:solidFill>
                  <a:srgbClr val="002060"/>
                </a:solidFill>
              </a:rPr>
              <a:t>; </a:t>
            </a:r>
            <a:r>
              <a:rPr lang="en-US" dirty="0" err="1">
                <a:solidFill>
                  <a:srgbClr val="002060"/>
                </a:solidFill>
                <a:hlinkClick r:id="rId10"/>
              </a:rPr>
              <a:t>Ondrich</a:t>
            </a:r>
            <a:r>
              <a:rPr lang="en-US" dirty="0">
                <a:solidFill>
                  <a:srgbClr val="002060"/>
                </a:solidFill>
                <a:hlinkClick r:id="rId10"/>
              </a:rPr>
              <a:t> et al. 2003</a:t>
            </a:r>
            <a:r>
              <a:rPr lang="en-US" dirty="0">
                <a:solidFill>
                  <a:srgbClr val="002060"/>
                </a:solidFill>
              </a:rPr>
              <a:t>; </a:t>
            </a:r>
            <a:r>
              <a:rPr lang="en-US" dirty="0" err="1">
                <a:solidFill>
                  <a:srgbClr val="002060"/>
                </a:solidFill>
                <a:hlinkClick r:id="rId11"/>
              </a:rPr>
              <a:t>Yinger</a:t>
            </a:r>
            <a:r>
              <a:rPr lang="en-US" dirty="0">
                <a:solidFill>
                  <a:srgbClr val="002060"/>
                </a:solidFill>
                <a:hlinkClick r:id="rId11"/>
              </a:rPr>
              <a:t> 1998</a:t>
            </a:r>
            <a:r>
              <a:rPr lang="en-US" dirty="0">
                <a:solidFill>
                  <a:srgbClr val="002060"/>
                </a:solidFill>
              </a:rPr>
              <a:t>), and multiple caregiving roles (</a:t>
            </a:r>
            <a:r>
              <a:rPr lang="en-US" dirty="0">
                <a:solidFill>
                  <a:srgbClr val="002060"/>
                </a:solidFill>
                <a:hlinkClick r:id="rId12"/>
              </a:rPr>
              <a:t>Dilworth-Anderson et al. 2002</a:t>
            </a:r>
            <a:r>
              <a:rPr lang="en-US" dirty="0">
                <a:solidFill>
                  <a:srgbClr val="002060"/>
                </a:solidFill>
              </a:rPr>
              <a:t>; </a:t>
            </a:r>
            <a:r>
              <a:rPr lang="en-US" dirty="0">
                <a:solidFill>
                  <a:srgbClr val="002060"/>
                </a:solidFill>
                <a:hlinkClick r:id="rId13"/>
              </a:rPr>
              <a:t>Hicks-Bartlett 2000</a:t>
            </a:r>
            <a:r>
              <a:rPr lang="en-US" dirty="0">
                <a:solidFill>
                  <a:srgbClr val="002060"/>
                </a:solidFill>
              </a:rPr>
              <a:t>; </a:t>
            </a:r>
            <a:r>
              <a:rPr lang="en-US" dirty="0" err="1">
                <a:solidFill>
                  <a:srgbClr val="002060"/>
                </a:solidFill>
                <a:hlinkClick r:id="rId14"/>
              </a:rPr>
              <a:t>Lum</a:t>
            </a:r>
            <a:r>
              <a:rPr lang="en-US" dirty="0">
                <a:solidFill>
                  <a:srgbClr val="002060"/>
                </a:solidFill>
                <a:hlinkClick r:id="rId14"/>
              </a:rPr>
              <a:t> 2005</a:t>
            </a:r>
            <a:r>
              <a:rPr lang="en-US" dirty="0">
                <a:solidFill>
                  <a:srgbClr val="002060"/>
                </a:solidFill>
              </a:rPr>
              <a:t>) than whites.</a:t>
            </a:r>
            <a:r>
              <a:rPr lang="en-US" baseline="30000" dirty="0">
                <a:solidFill>
                  <a:srgbClr val="002060"/>
                </a:solidFill>
              </a:rPr>
              <a:t>1</a:t>
            </a:r>
          </a:p>
          <a:p>
            <a:pPr marL="171425" indent="-171425" defTabSz="914266">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34</a:t>
            </a:fld>
            <a:endParaRPr lang="en-US"/>
          </a:p>
        </p:txBody>
      </p:sp>
    </p:spTree>
    <p:extLst>
      <p:ext uri="{BB962C8B-B14F-4D97-AF65-F5344CB8AC3E}">
        <p14:creationId xmlns:p14="http://schemas.microsoft.com/office/powerpoint/2010/main" val="138767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364" y="4516086"/>
            <a:ext cx="6892120" cy="4846278"/>
          </a:xfrm>
        </p:spPr>
        <p:txBody>
          <a:bodyPr/>
          <a:lstStyle/>
          <a:p>
            <a:r>
              <a:rPr lang="en-US" dirty="0"/>
              <a:t>Many public health experts consider the percentage of babies born weighing fewer than 2,500 grams is a fundamental measure of community health.</a:t>
            </a:r>
          </a:p>
          <a:p>
            <a:endParaRPr lang="en-US" dirty="0"/>
          </a:p>
          <a:p>
            <a:r>
              <a:rPr lang="en-US" dirty="0"/>
              <a:t>Although education is important to health, it is not the only explanation for health disparities. The figures above show that at every level of education, there is still a considerable difference between Black women and white women in receipt of adequate prenatal care, resulting in low birth weight. Of particular note is that Black women with a college degree or more education are more likely to have a low birth weight baby than white women with less than high school education. </a:t>
            </a:r>
            <a:r>
              <a:rPr lang="en-US" strike="noStrike" dirty="0"/>
              <a:t>Low-birth-weight and preterm infants are at an increased risk for many health and academic problems that last through adolescence  </a:t>
            </a:r>
          </a:p>
          <a:p>
            <a:r>
              <a:rPr lang="en-US" strike="noStrike" dirty="0"/>
              <a:t>– For the Sake of All report</a:t>
            </a:r>
          </a:p>
          <a:p>
            <a:endParaRPr lang="en-US" dirty="0"/>
          </a:p>
          <a:p>
            <a:pPr defTabSz="914266">
              <a:defRPr/>
            </a:pPr>
            <a:r>
              <a:rPr lang="en-US" strike="noStrike" dirty="0"/>
              <a:t>The reason for disparities in low birth weight is too often ascribed to race and not </a:t>
            </a:r>
            <a:r>
              <a:rPr lang="en-US" b="1" u="sng" strike="noStrike" dirty="0"/>
              <a:t>racism</a:t>
            </a:r>
            <a:r>
              <a:rPr lang="en-US" strike="noStrike" dirty="0"/>
              <a:t>. It is not race that determines birth outcomes, but rather the lived experience of minority status in a discriminatory society and the legacy of concentrated disadvantage that result in unequal birth outcomes.  Racism — not race — is a fundamental driver of unequal health outcomes. There is a tendency in previous research to falsely categorize race as the essential risk factor for low birth weight delivery. Research highlights the importance of accelerating the shift in focus among public health policy makers from blaming the victim – black women - towards a better understanding of how structural determinants of health drive inequities.  </a:t>
            </a:r>
          </a:p>
          <a:p>
            <a:pPr defTabSz="914266">
              <a:defRPr/>
            </a:pPr>
            <a:r>
              <a:rPr lang="en-US" b="1" strike="noStrike" dirty="0"/>
              <a:t>				</a:t>
            </a:r>
            <a:r>
              <a:rPr lang="en-US" sz="100" b="1" strike="noStrike" dirty="0"/>
              <a:t>- </a:t>
            </a:r>
            <a:r>
              <a:rPr lang="en-US" sz="100" strike="noStrike" dirty="0"/>
              <a:t>Study: Racism to Blame for Low Birth Weights (Taken from Rush University’s Website on 7/1/18: https://www.rushu.rush.edu/news/study-racism-blame-low-birth-weights) </a:t>
            </a:r>
          </a:p>
          <a:p>
            <a:pPr defTabSz="914266">
              <a:defRPr/>
            </a:pPr>
            <a:endParaRPr lang="en-US" sz="100" strike="sngStrike" dirty="0"/>
          </a:p>
          <a:p>
            <a:pPr defTabSz="914266">
              <a:defRPr/>
            </a:pPr>
            <a:r>
              <a:rPr lang="en-US" sz="800" dirty="0"/>
              <a:t>Full text: Fernando De </a:t>
            </a:r>
            <a:r>
              <a:rPr lang="en-US" sz="800" dirty="0" err="1"/>
              <a:t>Maio</a:t>
            </a:r>
            <a:r>
              <a:rPr lang="en-US" sz="800" dirty="0"/>
              <a:t>, Raj C. Shah, Kellie Schipper, </a:t>
            </a:r>
            <a:r>
              <a:rPr lang="en-US" sz="800" dirty="0" err="1"/>
              <a:t>Realino</a:t>
            </a:r>
            <a:r>
              <a:rPr lang="en-US" sz="800" dirty="0"/>
              <a:t> </a:t>
            </a:r>
            <a:r>
              <a:rPr lang="en-US" sz="800" dirty="0" err="1"/>
              <a:t>Gurdiel</a:t>
            </a:r>
            <a:r>
              <a:rPr lang="en-US" sz="800" dirty="0"/>
              <a:t> &amp; David Ansell (2017): Racial/ethnic minority segregation and low birth weight: a comparative study of Chicago and Toronto community-level indicators, Critical Public Health, DOI: 10.1080/09581596.2016.1273510 To link to this article: http://dx.doi.org/10.1080/09581596.2016.1273510</a:t>
            </a:r>
            <a:endParaRPr lang="en-US" sz="100" dirty="0"/>
          </a:p>
          <a:p>
            <a:pPr defTabSz="914266">
              <a:defRPr/>
            </a:pPr>
            <a:endParaRPr lang="en-US" sz="100" b="1" dirty="0"/>
          </a:p>
          <a:p>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35</a:t>
            </a:fld>
            <a:endParaRPr lang="en-US"/>
          </a:p>
        </p:txBody>
      </p:sp>
    </p:spTree>
    <p:extLst>
      <p:ext uri="{BB962C8B-B14F-4D97-AF65-F5344CB8AC3E}">
        <p14:creationId xmlns:p14="http://schemas.microsoft.com/office/powerpoint/2010/main" val="3429212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17" y="4516087"/>
            <a:ext cx="7001303" cy="4914517"/>
          </a:xfrm>
        </p:spPr>
        <p:txBody>
          <a:bodyPr/>
          <a:lstStyle/>
          <a:p>
            <a:pPr marL="171425" indent="-171425">
              <a:buFont typeface="Arial" panose="020B0604020202020204" pitchFamily="34" charset="0"/>
              <a:buChar char="•"/>
            </a:pPr>
            <a:r>
              <a:rPr lang="en-US" sz="1000" dirty="0"/>
              <a:t>After walking participants through the slide, again pose the question of “what Adverse Community Environments may underlie heightened rates of suicide for youth who identify as LGBTQ?”</a:t>
            </a:r>
          </a:p>
          <a:p>
            <a:pPr marL="171425" indent="-171425">
              <a:buFont typeface="Arial" panose="020B0604020202020204" pitchFamily="34" charset="0"/>
              <a:buChar char="•"/>
            </a:pPr>
            <a:r>
              <a:rPr lang="en-US" sz="1000" dirty="0"/>
              <a:t>Sexual minority youth (SMY) (i.e., young people who identify as lesbian, gay, bisexual, queer or unsure, or who report same-sex attractions or behaviors).</a:t>
            </a:r>
          </a:p>
          <a:p>
            <a:pPr marL="171425" indent="-171425">
              <a:buFont typeface="Arial" panose="020B0604020202020204" pitchFamily="34" charset="0"/>
              <a:buChar char="•"/>
            </a:pPr>
            <a:r>
              <a:rPr lang="en-US" sz="1000" dirty="0"/>
              <a:t>Sexual minority youth have discussed how bullying at school alters their attendance and educational trajectories. Skipping school is an important indicator of school disengagement and has been linked to an increased risk of dropping out, as well as substance use and misuse in young adulthood. Hostile school environments during adolescence, therefore, may be important for not only influencing suicidal ideation and behaviors, but also for shaping long-term socioeconomic outcomes, which may contribute to sexual orientation health disparities later in life.</a:t>
            </a:r>
          </a:p>
          <a:p>
            <a:pPr marL="171425" indent="-171425">
              <a:buFont typeface="Arial" panose="020B0604020202020204" pitchFamily="34" charset="0"/>
              <a:buChar char="•"/>
            </a:pPr>
            <a:r>
              <a:rPr lang="en-US" sz="1000" dirty="0"/>
              <a:t>The overall pattern indicated that there was no direct relationship between sexual orientation and suicide, but that SMY’s elevated risk of suicidal ideation and behaviors functioned indirectly through two forms of school-based victimization: being threatened or injured with a weapon at school and experiencing harassment specific to SO/GID appear to be especially important. Whereas SO/GID-based victimization speaks to the centrality of minority stressors on SMY’s health and wellbeing, being threatened or injured with a weapon at school highlights the grave harm that many SMY encounter in some American schools.</a:t>
            </a:r>
          </a:p>
          <a:p>
            <a:pPr marL="171425" indent="-171425" defTabSz="914266">
              <a:buFont typeface="Arial" panose="020B0604020202020204" pitchFamily="34" charset="0"/>
              <a:buChar char="•"/>
              <a:defRPr/>
            </a:pPr>
            <a:r>
              <a:rPr lang="en-US" sz="1000" dirty="0"/>
              <a:t>Faith is often expressed as a source of strength for believers, especially during times of struggle and sorrow. Studies have indicated that </a:t>
            </a:r>
            <a:r>
              <a:rPr lang="en-US" sz="1000" dirty="0">
                <a:hlinkClick r:id="rId3"/>
              </a:rPr>
              <a:t>religion generally</a:t>
            </a:r>
            <a:r>
              <a:rPr lang="en-US" sz="1000" dirty="0"/>
              <a:t> </a:t>
            </a:r>
            <a:r>
              <a:rPr lang="en-US" sz="1000" dirty="0">
                <a:hlinkClick r:id="rId4"/>
              </a:rPr>
              <a:t>protects people</a:t>
            </a:r>
            <a:r>
              <a:rPr lang="en-US" sz="1000" dirty="0"/>
              <a:t> against thoughts of suicide. But the research has also shown that religion specifically </a:t>
            </a:r>
            <a:r>
              <a:rPr lang="en-US" sz="1000" dirty="0">
                <a:hlinkClick r:id="rId5"/>
              </a:rPr>
              <a:t>doesn’t have that impact</a:t>
            </a:r>
            <a:r>
              <a:rPr lang="en-US" sz="1000" dirty="0"/>
              <a:t> on those who identify as lesbian, gay, bisexual or questioning.  Religiosity may be linked to negative feelings among queer individuals ― including increases in suicidal behaviors when theology that doesn’t affirm queer identity. “Religious groups who stigmatize LGBT people should be aware of the potential damage they can do to an individual and families, and honestly the damage they do to themselves as an organization,” study co-author John R. </a:t>
            </a:r>
            <a:r>
              <a:rPr lang="en-US" sz="1000" dirty="0" err="1"/>
              <a:t>Blosnich</a:t>
            </a:r>
            <a:r>
              <a:rPr lang="en-US" sz="1000" dirty="0"/>
              <a:t> told HuffPost. </a:t>
            </a:r>
            <a:r>
              <a:rPr lang="en-US" sz="1000" dirty="0" err="1"/>
              <a:t>Blosnich</a:t>
            </a:r>
            <a:r>
              <a:rPr lang="en-US" sz="1000" dirty="0"/>
              <a:t>, of West Virginia University’s Injury Control Research Center. (Lytle, Megan C. et al. Association of Religiosity With Sexual Minority Suicide Ideation and Attempt. Am Jour of Preventive Medicine , Volume 54 , Issue 5 , 644 – 651.)</a:t>
            </a:r>
          </a:p>
          <a:p>
            <a:pPr marL="228567" indent="-228567">
              <a:buFont typeface="+mj-lt"/>
              <a:buAutoNum type="arabicPeriod"/>
            </a:pPr>
            <a:r>
              <a:rPr lang="en-US" sz="800" dirty="0"/>
              <a:t>Heron M: Deaths: Leading causes for 2010. Natl Vital Stat Rep 2013;62:1–97.</a:t>
            </a:r>
          </a:p>
          <a:p>
            <a:pPr marL="228567" indent="-228567">
              <a:buFont typeface="+mj-lt"/>
              <a:buAutoNum type="arabicPeriod"/>
            </a:pPr>
            <a:r>
              <a:rPr lang="en-US" sz="800" dirty="0"/>
              <a:t>Marshal MP, Dietz LJ, Friedman MS, et al.: Suicidality and depression disparities between sexual minority and heterosexual youth: A meta-analytic review. J </a:t>
            </a:r>
            <a:r>
              <a:rPr lang="en-US" sz="800" dirty="0" err="1"/>
              <a:t>Adolesc</a:t>
            </a:r>
            <a:r>
              <a:rPr lang="en-US" sz="800" dirty="0"/>
              <a:t> Health, 2011;49:115–123.</a:t>
            </a:r>
          </a:p>
          <a:p>
            <a:pPr marL="228567" indent="-228567">
              <a:buFont typeface="+mj-lt"/>
              <a:buAutoNum type="arabicPeriod"/>
            </a:pPr>
            <a:r>
              <a:rPr lang="en-US" sz="800" dirty="0"/>
              <a:t>National School Climate Survey, 2013.</a:t>
            </a:r>
          </a:p>
          <a:p>
            <a:pPr marL="228567" indent="-228567">
              <a:buFont typeface="+mj-lt"/>
              <a:buAutoNum type="arabicPeriod"/>
            </a:pPr>
            <a:r>
              <a:rPr lang="en-US" sz="800" dirty="0"/>
              <a:t>Juvonen J, Gross EF: Extending the school grounds?—Bullying experiences in cyberspace. J </a:t>
            </a:r>
            <a:r>
              <a:rPr lang="en-US" sz="800" dirty="0" err="1"/>
              <a:t>Sch</a:t>
            </a:r>
            <a:r>
              <a:rPr lang="en-US" sz="800" dirty="0"/>
              <a:t> Health 2008;78:496–505.</a:t>
            </a:r>
          </a:p>
          <a:p>
            <a:pPr marL="228567" indent="-228567" defTabSz="914266">
              <a:buFont typeface="+mj-lt"/>
              <a:buAutoNum type="arabicPeriod"/>
              <a:defRPr/>
            </a:pPr>
            <a:r>
              <a:rPr lang="en-US" sz="800" dirty="0" err="1">
                <a:hlinkClick r:id="rId6"/>
              </a:rPr>
              <a:t>Bouris</a:t>
            </a:r>
            <a:r>
              <a:rPr lang="en-US" sz="800" dirty="0">
                <a:hlinkClick r:id="rId6"/>
              </a:rPr>
              <a:t> A</a:t>
            </a:r>
            <a:r>
              <a:rPr lang="en-US" sz="800" dirty="0"/>
              <a:t>, </a:t>
            </a:r>
            <a:r>
              <a:rPr lang="en-US" sz="800" dirty="0">
                <a:hlinkClick r:id="rId7"/>
              </a:rPr>
              <a:t>Everett BG</a:t>
            </a:r>
            <a:r>
              <a:rPr lang="en-US" sz="800" dirty="0"/>
              <a:t>, </a:t>
            </a:r>
            <a:r>
              <a:rPr lang="en-US" sz="800" dirty="0">
                <a:hlinkClick r:id="rId8"/>
              </a:rPr>
              <a:t>Heath RD</a:t>
            </a:r>
            <a:r>
              <a:rPr lang="en-US" sz="800" dirty="0"/>
              <a:t>, </a:t>
            </a:r>
            <a:r>
              <a:rPr lang="en-US" sz="800" dirty="0" err="1">
                <a:hlinkClick r:id="rId9"/>
              </a:rPr>
              <a:t>Elsaesser</a:t>
            </a:r>
            <a:r>
              <a:rPr lang="en-US" sz="800" dirty="0">
                <a:hlinkClick r:id="rId9"/>
              </a:rPr>
              <a:t> CE</a:t>
            </a:r>
            <a:r>
              <a:rPr lang="en-US" sz="800" dirty="0"/>
              <a:t>, </a:t>
            </a:r>
            <a:r>
              <a:rPr lang="en-US" sz="800" dirty="0" err="1">
                <a:hlinkClick r:id="rId10"/>
              </a:rPr>
              <a:t>Neilands</a:t>
            </a:r>
            <a:r>
              <a:rPr lang="en-US" sz="800" dirty="0">
                <a:hlinkClick r:id="rId10"/>
              </a:rPr>
              <a:t> TB</a:t>
            </a:r>
            <a:r>
              <a:rPr lang="en-US" sz="800" dirty="0"/>
              <a:t>. Effects of Victimization and Violence on Suicidal Ideation and Behaviors Among Sexual Minority and Heterosexual Adolescents. </a:t>
            </a:r>
            <a:r>
              <a:rPr lang="en-US" sz="800" dirty="0">
                <a:hlinkClick r:id="rId11" tooltip="LGBT health."/>
              </a:rPr>
              <a:t>LGBT Health.</a:t>
            </a:r>
            <a:r>
              <a:rPr lang="en-US" sz="800" dirty="0"/>
              <a:t> 2016 Apr;3(2):153-61. </a:t>
            </a:r>
            <a:r>
              <a:rPr lang="en-US" sz="800" dirty="0" err="1"/>
              <a:t>doi</a:t>
            </a:r>
            <a:r>
              <a:rPr lang="en-US" sz="800" dirty="0"/>
              <a:t>: 10.1089/lgbt.2015.0037. </a:t>
            </a:r>
          </a:p>
          <a:p>
            <a:pPr defTabSz="914266">
              <a:defRPr/>
            </a:pPr>
            <a:endParaRPr lang="en-US" sz="1000" dirty="0"/>
          </a:p>
          <a:p>
            <a:pPr marL="171425" indent="-171425" defTabSz="914266">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36</a:t>
            </a:fld>
            <a:endParaRPr lang="en-US"/>
          </a:p>
        </p:txBody>
      </p:sp>
    </p:spTree>
    <p:extLst>
      <p:ext uri="{BB962C8B-B14F-4D97-AF65-F5344CB8AC3E}">
        <p14:creationId xmlns:p14="http://schemas.microsoft.com/office/powerpoint/2010/main" val="2818673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717" y="4516087"/>
            <a:ext cx="7001303" cy="4914517"/>
          </a:xfrm>
        </p:spPr>
        <p:txBody>
          <a:bodyPr/>
          <a:lstStyle/>
          <a:p>
            <a:r>
              <a:rPr lang="en-US" dirty="0"/>
              <a:t>			Sexual Majority	Sexual Minority</a:t>
            </a:r>
          </a:p>
          <a:p>
            <a:r>
              <a:rPr lang="en-US" dirty="0"/>
              <a:t>Feel Sad			24.50%		48.10%</a:t>
            </a:r>
          </a:p>
          <a:p>
            <a:r>
              <a:rPr lang="en-US" dirty="0"/>
              <a:t>Suicide ideation		11.70%		32.30%</a:t>
            </a:r>
          </a:p>
          <a:p>
            <a:r>
              <a:rPr lang="en-US" dirty="0"/>
              <a:t>Suicide Plan			9.70%		27.40%</a:t>
            </a:r>
          </a:p>
          <a:p>
            <a:r>
              <a:rPr lang="en-US" dirty="0"/>
              <a:t>Suicide Attempts		6.60%		22.80%</a:t>
            </a:r>
          </a:p>
          <a:p>
            <a:r>
              <a:rPr lang="en-US" dirty="0"/>
              <a:t>Suicide Attempt Treated by Doctor	2.00%		8.30%</a:t>
            </a:r>
          </a:p>
          <a:p>
            <a:r>
              <a:rPr lang="en-US" dirty="0"/>
              <a:t>Self-Harm			14.20%		39.10%</a:t>
            </a:r>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37</a:t>
            </a:fld>
            <a:endParaRPr lang="en-US"/>
          </a:p>
        </p:txBody>
      </p:sp>
    </p:spTree>
    <p:extLst>
      <p:ext uri="{BB962C8B-B14F-4D97-AF65-F5344CB8AC3E}">
        <p14:creationId xmlns:p14="http://schemas.microsoft.com/office/powerpoint/2010/main" val="794056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930275"/>
            <a:ext cx="5762625" cy="3241675"/>
          </a:xfrm>
        </p:spPr>
      </p:sp>
      <p:sp>
        <p:nvSpPr>
          <p:cNvPr id="3" name="Notes Placeholder 2"/>
          <p:cNvSpPr>
            <a:spLocks noGrp="1"/>
          </p:cNvSpPr>
          <p:nvPr>
            <p:ph type="body" idx="1"/>
          </p:nvPr>
        </p:nvSpPr>
        <p:spPr>
          <a:xfrm>
            <a:off x="127000" y="4229100"/>
            <a:ext cx="7023100" cy="5245099"/>
          </a:xfrm>
        </p:spPr>
        <p:txBody>
          <a:bodyPr/>
          <a:lstStyle/>
          <a:p>
            <a:r>
              <a:rPr lang="en-US" dirty="0"/>
              <a:t>Sources: </a:t>
            </a:r>
          </a:p>
          <a:p>
            <a:r>
              <a:rPr lang="en-US" dirty="0"/>
              <a:t>https://ocrdata.ed.gov/downloads/crdc-school-discipline-snapshot.pdf</a:t>
            </a:r>
          </a:p>
          <a:p>
            <a:r>
              <a:rPr lang="en-US" dirty="0"/>
              <a:t>http://kirwaninstitute.osu.edu/wp-content/uploads/2014/02/racial-disproportionality-schools-02.pdf</a:t>
            </a:r>
          </a:p>
          <a:p>
            <a:r>
              <a:rPr lang="en-US" dirty="0"/>
              <a:t>https://www.brookings.edu/research/2017-brown-center-report-part-iii-race-and-school-suspensions/</a:t>
            </a:r>
          </a:p>
          <a:p>
            <a:r>
              <a:rPr lang="en-US" dirty="0"/>
              <a:t>http://www.attendanceworks.org/absences-add-up/</a:t>
            </a:r>
          </a:p>
          <a:p>
            <a:r>
              <a:rPr lang="en-US" dirty="0"/>
              <a:t>http://www.justicepolicy.org/news/11809</a:t>
            </a:r>
          </a:p>
          <a:p>
            <a:endParaRPr lang="en-US" dirty="0"/>
          </a:p>
          <a:p>
            <a:pPr marL="171450" indent="-171450">
              <a:buFont typeface="Arial" panose="020B0604020202020204" pitchFamily="34" charset="0"/>
              <a:buChar char="•"/>
            </a:pPr>
            <a:r>
              <a:rPr lang="en-US" dirty="0"/>
              <a:t>Research shows than even when Black and white students commit the same type of infraction (i.e. fighting), Black students on average receive nearly a day longer of suspension.</a:t>
            </a:r>
          </a:p>
          <a:p>
            <a:pPr marL="171450" indent="-171450">
              <a:buFont typeface="Arial" panose="020B0604020202020204" pitchFamily="34" charset="0"/>
              <a:buChar char="•"/>
            </a:pPr>
            <a:r>
              <a:rPr lang="en-US" dirty="0"/>
              <a:t>The presence of law enforcement officers in schools has led to a significant increase in the criminalization of school misconduct and its impacts are not proportional to the population. Black students are more likely to have the cops called on them and are also more likely to be arrested when they are called. School based arrests are part of the larger scale discipline disparities that contribute to a prison pipeline for Black and Brown students. </a:t>
            </a:r>
          </a:p>
          <a:p>
            <a:pPr marL="171450" indent="-171450">
              <a:buFont typeface="Arial" panose="020B0604020202020204" pitchFamily="34" charset="0"/>
              <a:buChar char="•"/>
            </a:pPr>
            <a:r>
              <a:rPr lang="en-US" dirty="0"/>
              <a:t>Willful defiance was one of the most commonly cited reasons for suspension in California until a few years ago when the state banned it from being used. Coupled with district efforts to combat the trend, suspension rates in California have trended down significantly with this change. Note: the idea of what counts as “defiance” or “disrespect” is very connected to cultural norms. Consider who determines what is defiant behavior and what impact that has on Black and brown students. Further, think about how behaviors that are outside the window of tolerance (and resulting from trauma) may result in defiance or disrespectful behavior.</a:t>
            </a:r>
          </a:p>
          <a:p>
            <a:pPr marL="171450" indent="-171450">
              <a:buFont typeface="Arial" panose="020B0604020202020204" pitchFamily="34" charset="0"/>
              <a:buChar char="•"/>
            </a:pPr>
            <a:r>
              <a:rPr lang="en-US" dirty="0"/>
              <a:t>Chronic absenteeism, defined as missing more than 10% of school days for any reason (excused or unexcused) is considered the best attendance marker for connections to long term success. From the earliest grades, students who are missing more than 10% of school days for any reason (including suspension) are at risk for falling behind academically, having negative social impacts, and putting them on a track towards high school dropout. </a:t>
            </a:r>
          </a:p>
          <a:p>
            <a:pPr marL="171450" indent="-171450">
              <a:buFont typeface="Arial" panose="020B0604020202020204" pitchFamily="34" charset="0"/>
              <a:buChar char="•"/>
            </a:pPr>
            <a:r>
              <a:rPr lang="en-US" dirty="0"/>
              <a:t>As we shift to the graph, think about how out Black and brown students are impacted by community trauma.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38</a:t>
            </a:fld>
            <a:endParaRPr lang="en-US"/>
          </a:p>
        </p:txBody>
      </p:sp>
    </p:spTree>
    <p:extLst>
      <p:ext uri="{BB962C8B-B14F-4D97-AF65-F5344CB8AC3E}">
        <p14:creationId xmlns:p14="http://schemas.microsoft.com/office/powerpoint/2010/main" val="1640168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16086"/>
            <a:ext cx="5852160" cy="4464141"/>
          </a:xfrm>
        </p:spPr>
        <p:txBody>
          <a:bodyPr/>
          <a:lstStyle/>
          <a:p>
            <a:pPr marL="171425" indent="-171425" defTabSz="914266">
              <a:buFont typeface="Arial" panose="020B0604020202020204" pitchFamily="34" charset="0"/>
              <a:buChar char="•"/>
              <a:defRPr/>
            </a:pPr>
            <a:r>
              <a:rPr lang="en-US" dirty="0"/>
              <a:t>After exploring the chart with participants, again pose the question of “what Adverse Community Environments may underlie heightened rates of suspensions and expulsions?”</a:t>
            </a:r>
          </a:p>
          <a:p>
            <a:pPr marL="171425" indent="-171425">
              <a:buFont typeface="Arial" panose="020B0604020202020204" pitchFamily="34" charset="0"/>
              <a:buChar char="•"/>
            </a:pPr>
            <a:r>
              <a:rPr lang="en-US" dirty="0"/>
              <a:t>NOTE: Detail may not sum to 100% due to rounding. Totals: Enrollment is 49 million students, in-school suspension is 3.5 million students, single out-of-school suspension is 1.9 million students, multiple out-of-school suspension is 1.55 million students, and expulsion is 130,000 students. Data reported in this figure represents 99% of responding schools. </a:t>
            </a:r>
          </a:p>
          <a:p>
            <a:pPr marL="171425" indent="-171425">
              <a:buFont typeface="Arial" panose="020B0604020202020204" pitchFamily="34" charset="0"/>
              <a:buChar char="•"/>
            </a:pPr>
            <a:r>
              <a:rPr lang="en-US" dirty="0"/>
              <a:t>The Civil Rights Data Collection (CRDC) reveals that students of certain racial or ethnic groups and students with disabilities are disciplined at far higher rates than their peers, beginning in preschool. The CRDC data also show that an increasing number of students are losing important instructional time due to exclusionary discipline. </a:t>
            </a:r>
          </a:p>
          <a:p>
            <a:pPr marL="171425" indent="-171425">
              <a:buFont typeface="Arial" panose="020B0604020202020204" pitchFamily="34" charset="0"/>
              <a:buChar char="•"/>
            </a:pPr>
            <a:r>
              <a:rPr lang="en-US" dirty="0"/>
              <a:t>Black students represent 16% of the student population, but 32-42% of students suspended or expelled. In comparison, white students also represent a similar range of between 31-40% of students suspended or expelled, but they are 51% of the student population. </a:t>
            </a:r>
          </a:p>
          <a:p>
            <a:pPr marL="171425" indent="-171425">
              <a:buFont typeface="Arial" panose="020B0604020202020204" pitchFamily="34" charset="0"/>
              <a:buChar char="•"/>
            </a:pPr>
            <a:r>
              <a:rPr lang="en-US" dirty="0"/>
              <a:t>Black students are suspended and expelled at a rate three times greater than white students. On average, 4.6% of white students are suspended, compared to 16.4% of black students. Through CRDC data, we can also explore suspensions by race and gender. Black boys and girls have higher suspension rates than any of their peers. Twenty percent (20%) of black boys and more than 12% of black girls receive an out-of-school suspension. </a:t>
            </a:r>
          </a:p>
        </p:txBody>
      </p:sp>
      <p:sp>
        <p:nvSpPr>
          <p:cNvPr id="4" name="Slide Number Placeholder 3"/>
          <p:cNvSpPr>
            <a:spLocks noGrp="1"/>
          </p:cNvSpPr>
          <p:nvPr>
            <p:ph type="sldNum" sz="quarter" idx="10"/>
          </p:nvPr>
        </p:nvSpPr>
        <p:spPr/>
        <p:txBody>
          <a:bodyPr/>
          <a:lstStyle/>
          <a:p>
            <a:fld id="{88CA3000-F477-488E-ABA3-C6FBA89B5317}" type="slidenum">
              <a:rPr lang="en-US" smtClean="0"/>
              <a:pPr/>
              <a:t>39</a:t>
            </a:fld>
            <a:endParaRPr lang="en-US"/>
          </a:p>
        </p:txBody>
      </p:sp>
    </p:spTree>
    <p:extLst>
      <p:ext uri="{BB962C8B-B14F-4D97-AF65-F5344CB8AC3E}">
        <p14:creationId xmlns:p14="http://schemas.microsoft.com/office/powerpoint/2010/main" val="357480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As awareness of the impact of trauma grows, it is important to understand that each individual’s perception of what is traumatic may differ depending on their personal level of resiliency and the external support networks they have.  Trauma is an individualized experience.   </a:t>
            </a:r>
          </a:p>
          <a:p>
            <a:pPr marL="186193" indent="-186193">
              <a:buFont typeface="Arial" panose="020B0604020202020204" pitchFamily="34" charset="0"/>
              <a:buChar char="•"/>
            </a:pPr>
            <a:r>
              <a:rPr lang="en-US" sz="1300"/>
              <a:t>At the national and state levels, dialogues have begun to provide a more personal or individualized definition of trauma that takes into account differences in internal and external supports and strengths. </a:t>
            </a:r>
          </a:p>
          <a:p>
            <a:pPr marL="186193" indent="-186193">
              <a:buFont typeface="Arial" panose="020B0604020202020204" pitchFamily="34" charset="0"/>
              <a:buChar char="•"/>
            </a:pPr>
            <a:r>
              <a:rPr lang="en-US" sz="1300"/>
              <a:t>The “</a:t>
            </a:r>
            <a:r>
              <a:rPr lang="en-US" sz="1300" b="1"/>
              <a:t>experience</a:t>
            </a:r>
            <a:r>
              <a:rPr lang="en-US" sz="1300"/>
              <a:t>” of the “</a:t>
            </a:r>
            <a:r>
              <a:rPr lang="en-US" sz="1300" b="1"/>
              <a:t>event</a:t>
            </a:r>
            <a:r>
              <a:rPr lang="en-US" sz="1300"/>
              <a:t>” may be different resulting in different “</a:t>
            </a:r>
            <a:r>
              <a:rPr lang="en-US" sz="1300" b="1"/>
              <a:t>effects</a:t>
            </a:r>
            <a:r>
              <a:rPr lang="en-US" sz="1300"/>
              <a:t>.  The first person may have few and short-term effects, while the other without intervention, supports or protective factors may have more serious effects.  Remember </a:t>
            </a:r>
            <a:r>
              <a:rPr lang="en-US" sz="1300" b="1"/>
              <a:t>ONLY THE PERSON WHO EXPERIENCED THE EVENT CAN SAY WHETHER IT WAS TRAUMATIC AND WHAT WAS TRAUMATIC.</a:t>
            </a:r>
            <a:r>
              <a:rPr lang="en-US" sz="1300"/>
              <a:t> </a:t>
            </a:r>
          </a:p>
          <a:p>
            <a:pPr marL="186193" indent="-186193">
              <a:buFont typeface="Arial" panose="020B0604020202020204" pitchFamily="34" charset="0"/>
              <a:buChar char="•"/>
            </a:pPr>
            <a:r>
              <a:rPr lang="en-US" sz="1300"/>
              <a:t>You may wish to give an example of two individuals who experienced the same event but because one has a calm temperament with family and friend supports and the other has a limited social connectedness with limited friends and families to support them.</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69672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785813"/>
            <a:ext cx="5026025" cy="2827337"/>
          </a:xfrm>
        </p:spPr>
      </p:sp>
      <p:sp>
        <p:nvSpPr>
          <p:cNvPr id="3" name="Notes Placeholder 2"/>
          <p:cNvSpPr>
            <a:spLocks noGrp="1"/>
          </p:cNvSpPr>
          <p:nvPr>
            <p:ph type="body" idx="1"/>
          </p:nvPr>
        </p:nvSpPr>
        <p:spPr>
          <a:xfrm>
            <a:off x="163775" y="3756916"/>
            <a:ext cx="6987653" cy="5758062"/>
          </a:xfrm>
        </p:spPr>
        <p:txBody>
          <a:bodyPr/>
          <a:lstStyle/>
          <a:p>
            <a:pPr marL="177819" indent="-177819">
              <a:buFont typeface="Arial" panose="020B0604020202020204" pitchFamily="34" charset="0"/>
              <a:buChar char="•"/>
            </a:pPr>
            <a:r>
              <a:rPr lang="en-US" sz="1000" dirty="0"/>
              <a:t>In a trauma-informed approach, all people at all levels of the organization or system have a basic </a:t>
            </a:r>
            <a:r>
              <a:rPr lang="en-US" sz="1000" b="1" dirty="0"/>
              <a:t>realization </a:t>
            </a:r>
            <a:r>
              <a:rPr lang="en-US" sz="1000" dirty="0"/>
              <a:t>about trauma and understand how trauma can affect families, groups, organizations, and communities as well as individuals. People’s experience and behavior are understood in the context of coping strategies designed to survive adversity and overwhelming circumstances, whether these occurred in the past (i.e., a client dealing with prior child abuse), whether they are currently manifesting (i.e., a staff member living with domestic violence in the home), or whether they are related to the emotional distress that results in hearing about the firsthand experiences of another (i.e., secondary traumatic stress experienced by a direct care professional).There is an understanding that trauma plays a role in mental and substance use disorders and should be systematically addressed in prevention, treatment, and recovery settings. Similarly, there is a realization that trauma is not confined to the behavioral health specialty service sector, but is integral to other systems (e.g., child welfare, criminal justice, primary health care, peer–run and community organizations) and is often a barrier to effective outcomes in those systems as well.</a:t>
            </a:r>
          </a:p>
          <a:p>
            <a:pPr marL="177819" indent="-177819">
              <a:buFont typeface="Arial" panose="020B0604020202020204" pitchFamily="34" charset="0"/>
              <a:buChar char="•"/>
            </a:pPr>
            <a:r>
              <a:rPr lang="en-US" sz="1000" dirty="0"/>
              <a:t>People in the organization or system are also able to </a:t>
            </a:r>
            <a:r>
              <a:rPr lang="en-US" sz="1000" b="1" dirty="0"/>
              <a:t>recognize </a:t>
            </a:r>
            <a:r>
              <a:rPr lang="en-US" sz="1000" dirty="0"/>
              <a:t>the signs of trauma. These signs may be gender, age, or setting-specific and may be manifest by individuals seeking or providing services in these settings. Trauma screening and assessment assist in the recognition of trauma, as do workforce development, employee assistance, and supervision practices.</a:t>
            </a:r>
          </a:p>
          <a:p>
            <a:pPr marL="177819" indent="-177819">
              <a:buFont typeface="Arial" panose="020B0604020202020204" pitchFamily="34" charset="0"/>
              <a:buChar char="•"/>
            </a:pPr>
            <a:r>
              <a:rPr lang="en-US" sz="1000" dirty="0"/>
              <a:t>The program, organization, or system </a:t>
            </a:r>
            <a:r>
              <a:rPr lang="en-US" sz="1000" b="1" dirty="0"/>
              <a:t>responds </a:t>
            </a:r>
            <a:r>
              <a:rPr lang="en-US" sz="1000" dirty="0"/>
              <a:t>by applying the principles of a trauma-informed approach to all areas of functioning. The program, organization, or system integrates an understanding that the experience of traumatic events impacts all people involved, whether directly or indirectly. Staff in every part of the organization, from the person who greets clients at the door to the executives and the governance board, have changed their language, behaviors and policies to take into consideration the experiences of trauma among children and adult users of the services and among staff providing the services. This is accomplished through staff training, a budget that supports this ongoing training, and leadership that realizes the role of trauma in the lives of their staff and the people they serve. The organization has practitioners trained in evidence-based trauma practices. Policies of the organization, such as mission statements, staff handbooks and manuals promote a culture based on beliefs about resilience, recovery, and healing from trauma. For instance, the agency’s mission may include an intentional statement on the organization’s commitment to promote trauma recovery; agency policies demonstrate a commitment to incorporating perspectives of people served through the establishment of client advisory boards or inclusion of people who have received services on the agency’s board of directors; or agency training includes resources for mentoring supervisors on helping staff address secondary traumatic stress. The organization is committed to providing a physically and psychologically safe environment. Leadership ensures that staff work in an environment that promotes trust, fairness and transparency. The program’s, organization’s, or system’s response involves a universal precautions approach in which one expects the presence of trauma in lives of individuals being served, ensuring not to replicate it.</a:t>
            </a:r>
          </a:p>
          <a:p>
            <a:pPr marL="177819" indent="-177819">
              <a:buFont typeface="Arial" panose="020B0604020202020204" pitchFamily="34" charset="0"/>
              <a:buChar char="•"/>
            </a:pPr>
            <a:r>
              <a:rPr lang="en-US" sz="1000" dirty="0"/>
              <a:t>A trauma-informed approach seeks to </a:t>
            </a:r>
            <a:r>
              <a:rPr lang="en-US" sz="1000" b="1" dirty="0"/>
              <a:t>resist re-traumatization </a:t>
            </a:r>
            <a:r>
              <a:rPr lang="en-US" sz="1000" dirty="0"/>
              <a:t>of clients as well as staff. Organizations often inadvertently create stressful or toxic environments that interfere with the recovery of clients, the well-being of staff and the fulfillment of the organizational mission. Staff who work within a trauma-informed environment are taught to recognize how organizational practices may trigger painful memories and re-traumatize clients with trauma histories. For example, they recognize that using restraints on a person who has been sexually abused or placing a child who has been neglected and abandoned in a seclusion room may be re-traumatizing and interfere with healing and recovery. </a:t>
            </a:r>
          </a:p>
          <a:p>
            <a:r>
              <a:rPr lang="en-US" sz="1000" dirty="0"/>
              <a:t>					- SAMHSA</a:t>
            </a:r>
          </a:p>
          <a:p>
            <a:endParaRPr lang="en-US" dirty="0"/>
          </a:p>
        </p:txBody>
      </p:sp>
      <p:sp>
        <p:nvSpPr>
          <p:cNvPr id="4" name="Slide Number Placeholder 3"/>
          <p:cNvSpPr>
            <a:spLocks noGrp="1"/>
          </p:cNvSpPr>
          <p:nvPr>
            <p:ph type="sldNum" sz="quarter" idx="10"/>
          </p:nvPr>
        </p:nvSpPr>
        <p:spPr>
          <a:xfrm>
            <a:off x="2813658" y="144527"/>
            <a:ext cx="3307743" cy="497520"/>
          </a:xfrm>
          <a:prstGeom prst="rect">
            <a:avLst/>
          </a:prstGeom>
        </p:spPr>
        <p:txBody>
          <a:bodyPr/>
          <a:lstStyle/>
          <a:p>
            <a:fld id="{1A4E5908-060F-4DB7-92F1-04A1DC54ED9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2390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7425" y="4516086"/>
            <a:ext cx="6914178" cy="3996274"/>
          </a:xfrm>
        </p:spPr>
        <p:txBody>
          <a:bodyPr/>
          <a:lstStyle/>
          <a:p>
            <a:pPr marL="186193" indent="-186193">
              <a:buFont typeface="Arial" panose="020B0604020202020204" pitchFamily="34" charset="0"/>
              <a:buChar char="•"/>
            </a:pPr>
            <a:r>
              <a:rPr lang="en-US" sz="1000" dirty="0"/>
              <a:t>In the Missouri Model, there are 5 core principles that guide becoming trauma informed: Safety, Trustworthiness, Choice, Collaboration, Empowerment.</a:t>
            </a:r>
          </a:p>
          <a:p>
            <a:pPr marL="186193" indent="-186193">
              <a:buFont typeface="Arial" panose="020B0604020202020204" pitchFamily="34" charset="0"/>
              <a:buChar char="•"/>
            </a:pPr>
            <a:r>
              <a:rPr lang="en-US" sz="1000" dirty="0"/>
              <a:t>The core principles fit together, like pieces of a puzzle. Only when all of the pieces are concurrently in place can a school, organization, or system become truly trauma informed.  The core principles help to achieve equity, and the individual pieces fail to fit together without equity.  Equity is the glue that authentically hold the pieces together in a trauma informed school, organization, system.  </a:t>
            </a:r>
          </a:p>
          <a:p>
            <a:pPr marL="186193" indent="-186193">
              <a:buFont typeface="Arial" panose="020B0604020202020204" pitchFamily="34" charset="0"/>
              <a:buChar char="•"/>
            </a:pPr>
            <a:r>
              <a:rPr lang="en-US" sz="1000" dirty="0"/>
              <a:t>Briefly go through the core principles, tying them back to the science of trauma and its impact on the brain and body.</a:t>
            </a:r>
          </a:p>
          <a:p>
            <a:pPr marL="186193" indent="-186193">
              <a:buFont typeface="Arial" panose="020B0604020202020204" pitchFamily="34" charset="0"/>
              <a:buChar char="•"/>
            </a:pPr>
            <a:r>
              <a:rPr lang="en-US" sz="1000" b="1" dirty="0"/>
              <a:t>Safety</a:t>
            </a:r>
            <a:r>
              <a:rPr lang="en-US" sz="1000" dirty="0"/>
              <a:t> – this stems from being exposed to the potential for physical harm whether through abuse, natural disasters, car accidents, etc.  For example, most of us function day to day believing we are generally safe from harm and/or can predict risk for harm.  However, if the harm comes from a caregiver, who is supposed to keep you safe, how you view others as safe or unsafe is impacted.  We must recognize that safety goes beyond physical safety and includes emotional (psychological) and relational safety as well.</a:t>
            </a:r>
          </a:p>
          <a:p>
            <a:pPr marL="186193" indent="-186193">
              <a:buFont typeface="Arial" panose="020B0604020202020204" pitchFamily="34" charset="0"/>
              <a:buChar char="•"/>
            </a:pPr>
            <a:r>
              <a:rPr lang="en-US" sz="1000" b="1" dirty="0"/>
              <a:t>Trustworthiness</a:t>
            </a:r>
            <a:r>
              <a:rPr lang="en-US" sz="1000" dirty="0"/>
              <a:t> – as with safety, trustworthiness impacts how individuals may perceive relationships. Whenever there is a power imbalance, the trauma survivor may feel unsafe and not be able to start with framework of trust.  We must earn that trust over time by facilitating safety, being consistent and not making promises that we cannot keep despite good intentions.</a:t>
            </a:r>
          </a:p>
          <a:p>
            <a:pPr marL="186193" indent="-186193">
              <a:buFont typeface="Arial" panose="020B0604020202020204" pitchFamily="34" charset="0"/>
              <a:buChar char="•"/>
            </a:pPr>
            <a:r>
              <a:rPr lang="en-US" sz="1000" b="1" dirty="0"/>
              <a:t>Choice</a:t>
            </a:r>
            <a:r>
              <a:rPr lang="en-US" sz="1000" dirty="0"/>
              <a:t> – Individuals who experience trauma often report feeling hopeless and helpless – choice is taken away when experiencing trauma.  An individual may believe that it doesn’t matter what they do as given that the outcome is out of their control.  By providing developmentally appropriate choices, we can help the individual learn mastery and that they can influence their environments and relationships.</a:t>
            </a:r>
          </a:p>
          <a:p>
            <a:pPr marL="186193" indent="-186193">
              <a:buFont typeface="Arial" panose="020B0604020202020204" pitchFamily="34" charset="0"/>
              <a:buChar char="•"/>
            </a:pPr>
            <a:r>
              <a:rPr lang="en-US" sz="1000" b="1" dirty="0"/>
              <a:t>Collaboration</a:t>
            </a:r>
            <a:r>
              <a:rPr lang="en-US" sz="1000" dirty="0"/>
              <a:t> - In combination with the other principles we should always work WITH an individual, avoiding making decisions about the individual without their ACTIVE participation.  Consider the perspective of perceived or real power imbalances within our relationships.</a:t>
            </a:r>
          </a:p>
          <a:p>
            <a:pPr marL="186193" indent="-186193">
              <a:buFont typeface="Arial" panose="020B0604020202020204" pitchFamily="34" charset="0"/>
              <a:buChar char="•"/>
            </a:pPr>
            <a:r>
              <a:rPr lang="en-US" sz="1000" b="1" dirty="0"/>
              <a:t>Empowerment</a:t>
            </a:r>
            <a:r>
              <a:rPr lang="en-US" sz="1000" dirty="0"/>
              <a:t> – How systems and individuals support those who have experienced trauma in becoming empowered to take control over their life (again) and to help counter the feelings of hopelessness and helplessness.</a:t>
            </a:r>
          </a:p>
          <a:p>
            <a:endParaRPr lang="en-US" dirty="0"/>
          </a:p>
        </p:txBody>
      </p:sp>
      <p:sp>
        <p:nvSpPr>
          <p:cNvPr id="4" name="Slide Number Placeholder 3"/>
          <p:cNvSpPr>
            <a:spLocks noGrp="1"/>
          </p:cNvSpPr>
          <p:nvPr>
            <p:ph type="sldNum" sz="quarter" idx="10"/>
          </p:nvPr>
        </p:nvSpPr>
        <p:spPr/>
        <p:txBody>
          <a:bodyPr/>
          <a:lstStyle/>
          <a:p>
            <a:fld id="{88CA3000-F477-488E-ABA3-C6FBA89B5317}" type="slidenum">
              <a:rPr lang="en-US" smtClean="0"/>
              <a:pPr/>
              <a:t>41</a:t>
            </a:fld>
            <a:endParaRPr lang="en-US"/>
          </a:p>
        </p:txBody>
      </p:sp>
    </p:spTree>
    <p:extLst>
      <p:ext uri="{BB962C8B-B14F-4D97-AF65-F5344CB8AC3E}">
        <p14:creationId xmlns:p14="http://schemas.microsoft.com/office/powerpoint/2010/main" val="3661045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dirty="0"/>
              <a:t>Transition from macro-level to the individual level…</a:t>
            </a:r>
          </a:p>
          <a:p>
            <a:pPr marL="186193" indent="-186193">
              <a:buFont typeface="Arial" panose="020B0604020202020204" pitchFamily="34" charset="0"/>
              <a:buChar char="•"/>
            </a:pPr>
            <a:r>
              <a:rPr lang="en-US" sz="1300" dirty="0"/>
              <a:t>There is growing evidence however that individuals with chronic trauma may not have yet developed the cognitive capacities to benefit from these predominantly cognitively based interventions.  In those cases, we may need to start with more sensory interventions that focus initially on lower, more primitive parts of the brain to help build cognitive capacities.</a:t>
            </a:r>
          </a:p>
          <a:p>
            <a:pPr marL="186193" indent="-186193">
              <a:buFont typeface="Arial" panose="020B0604020202020204" pitchFamily="34" charset="0"/>
              <a:buChar char="•"/>
            </a:pPr>
            <a:r>
              <a:rPr lang="en-US" sz="1300" dirty="0"/>
              <a:t>These sensory interventions are often repetitive rhythmic activities that may mimic our early learning of emotional and behavioral regulation.  Remember brain growth is hierarchical so we need to build a solid base to be able to support higher level development.</a:t>
            </a:r>
          </a:p>
          <a:p>
            <a:pPr marL="186193" indent="-186193">
              <a:buFont typeface="Arial" panose="020B0604020202020204" pitchFamily="34" charset="0"/>
              <a:buChar char="•"/>
            </a:pPr>
            <a:r>
              <a:rPr lang="en-US" sz="1300" dirty="0"/>
              <a:t>Remind audience that not all individuals who experience trauma will require a clinical-level of intervention.  </a:t>
            </a:r>
          </a:p>
          <a:p>
            <a:pPr marL="186193" indent="-186193">
              <a:buFont typeface="Arial" panose="020B0604020202020204" pitchFamily="34" charset="0"/>
              <a:buChar char="•"/>
            </a:pPr>
            <a:r>
              <a:rPr lang="en-US" sz="1300" dirty="0"/>
              <a:t>“Significant” is not determined by clinical standards; rather, what an individual determines to be significant: Loss of a job, move to a new city, becoming a parent, ending a relationship, </a:t>
            </a:r>
            <a:r>
              <a:rPr lang="en-US" sz="1300" dirty="0" err="1"/>
              <a:t>etc</a:t>
            </a:r>
            <a:r>
              <a:rPr lang="en-US" sz="1300" dirty="0"/>
              <a:t>…</a:t>
            </a:r>
          </a:p>
          <a:p>
            <a:pPr marL="186193" indent="-186193">
              <a:buFont typeface="Arial" panose="020B0604020202020204" pitchFamily="34" charset="0"/>
              <a:buChar char="•"/>
            </a:pPr>
            <a:r>
              <a:rPr lang="en-US" sz="1300" dirty="0"/>
              <a:t>2/3 of children only need the intervention of one buffering, supportive individual – the power of relationships.  </a:t>
            </a:r>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42</a:t>
            </a:fld>
            <a:endParaRPr lang="en-US"/>
          </a:p>
        </p:txBody>
      </p:sp>
    </p:spTree>
    <p:extLst>
      <p:ext uri="{BB962C8B-B14F-4D97-AF65-F5344CB8AC3E}">
        <p14:creationId xmlns:p14="http://schemas.microsoft.com/office/powerpoint/2010/main" val="3006734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We learn about trauma ideally to improve our response to children and adults who have lived experience with trauma, whether it is in mental health, domestic violence, education, juvenile justice, corrections, physical health, etc.</a:t>
            </a:r>
          </a:p>
          <a:p>
            <a:pPr marL="186193" indent="-186193">
              <a:buFont typeface="Arial" panose="020B0604020202020204" pitchFamily="34" charset="0"/>
              <a:buChar char="•"/>
            </a:pPr>
            <a:r>
              <a:rPr lang="en-US" sz="1300"/>
              <a:t>Our first concern obviously is to “do no harm”.  Unfortunately, sometimes what we do </a:t>
            </a:r>
            <a:r>
              <a:rPr lang="en-US" sz="1300" b="1" u="sng"/>
              <a:t>unintentionally </a:t>
            </a:r>
            <a:r>
              <a:rPr lang="en-US" sz="1300"/>
              <a:t>can trigger a trauma response and increase an individual’s level of feeling unsafe causing more anxiety.</a:t>
            </a:r>
          </a:p>
          <a:p>
            <a:pPr marL="186193" indent="-186193">
              <a:buFont typeface="Arial" panose="020B0604020202020204" pitchFamily="34" charset="0"/>
              <a:buChar char="•"/>
            </a:pPr>
            <a:r>
              <a:rPr lang="en-US" sz="1300"/>
              <a:t>Our interventions are also often ineffective if we don’t understand the physiological impact trauma can have.  The use of behavior modification is common and may lead to escalating behavior rather than assist the individual in managing their physiological response.  We need to re-conceptualize individual’s responses from being intentional to being physiologically based. </a:t>
            </a:r>
          </a:p>
          <a:p>
            <a:pPr marL="186193" indent="-186193">
              <a:buFont typeface="Arial" panose="020B0604020202020204" pitchFamily="34" charset="0"/>
              <a:buChar char="•"/>
            </a:pPr>
            <a:r>
              <a:rPr lang="en-US" sz="1300"/>
              <a:t>Additionally, policies, practices and environments need to be reviewed through the lens of trauma to ensure we are not triggering an individual and that we have the capacity to support individuals with trauma histories.</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2671E45D-C7A0-45B5-B4FC-73E834BBD5F4}" type="slidenum">
              <a:rPr lang="en-US" smtClean="0"/>
              <a:t>43</a:t>
            </a:fld>
            <a:endParaRPr lang="en-US"/>
          </a:p>
        </p:txBody>
      </p:sp>
    </p:spTree>
    <p:extLst>
      <p:ext uri="{BB962C8B-B14F-4D97-AF65-F5344CB8AC3E}">
        <p14:creationId xmlns:p14="http://schemas.microsoft.com/office/powerpoint/2010/main" val="3238113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dirty="0"/>
              <a:t>So as we begin our journey learning more about the impact of trauma, we must shift our perspective. We must stop thinking in terms of “what is wrong” with someone and with the goal of getting them to stop doing whatever it is that is causing problems for themselves and others.  Instead we should look through the lens of trauma and ask “What happened to you” to begin exploring the events that shaped their brain and subsequently their emotions, behaviors, relationships and a multitude of other capacities.</a:t>
            </a:r>
          </a:p>
          <a:p>
            <a:pPr marL="186193" indent="-186193">
              <a:buFont typeface="Arial" panose="020B0604020202020204" pitchFamily="34" charset="0"/>
              <a:buChar char="•"/>
            </a:pPr>
            <a:r>
              <a:rPr lang="en-US" sz="1300" dirty="0"/>
              <a:t>With this we begin to make the shift to understanding that what we and others may view as negative behaviors (substance use, delinquent or criminal behaviors, cutting, </a:t>
            </a:r>
            <a:r>
              <a:rPr lang="en-US" sz="1300" dirty="0" err="1"/>
              <a:t>etc</a:t>
            </a:r>
            <a:r>
              <a:rPr lang="en-US" sz="1300" dirty="0"/>
              <a:t>) are actually coping mechanisms learned and wired in our brain in an attempt to cope with chronic traumatic events.</a:t>
            </a:r>
          </a:p>
          <a:p>
            <a:pPr marL="186193" indent="-186193">
              <a:buFont typeface="Arial" panose="020B0604020202020204" pitchFamily="34" charset="0"/>
              <a:buChar char="•"/>
            </a:pPr>
            <a:r>
              <a:rPr lang="en-US" sz="1300" dirty="0"/>
              <a:t>Our focus can then shift from stopping the negative behaviors to helping develop more adaptive ways to manage overwhelming feelings, thoughts and triggers.  We recognize that we must help people “rewire” their brains through consistent trusting and supportive relationships and development of self-regulatory skills.</a:t>
            </a:r>
          </a:p>
          <a:p>
            <a:endParaRPr lang="en-US" dirty="0"/>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68709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dirty="0"/>
              <a:t>We have to understand the part we play as individual citizens and professions in a system we inherited – how do we use our power to create change and build Alive and Well Communities, rather than perpetuate current systems that hurt others.  </a:t>
            </a:r>
          </a:p>
          <a:p>
            <a:pPr marL="186193" indent="-186193">
              <a:buFont typeface="Arial" panose="020B0604020202020204" pitchFamily="34" charset="0"/>
              <a:buChar char="•"/>
            </a:pPr>
            <a:r>
              <a:rPr lang="en-US" sz="1300" dirty="0"/>
              <a:t>REMIND ALL PARTICIPANTS TO COMPLETE AN EVALUATION. </a:t>
            </a:r>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6EDFE116-503F-4D6B-A096-393E4ECFEEB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52801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938213"/>
            <a:ext cx="5762625" cy="3241675"/>
          </a:xfrm>
        </p:spPr>
      </p:sp>
      <p:sp>
        <p:nvSpPr>
          <p:cNvPr id="3" name="Notes Placeholder 2"/>
          <p:cNvSpPr>
            <a:spLocks noGrp="1"/>
          </p:cNvSpPr>
          <p:nvPr>
            <p:ph type="body" idx="1"/>
          </p:nvPr>
        </p:nvSpPr>
        <p:spPr>
          <a:xfrm>
            <a:off x="117637" y="4322035"/>
            <a:ext cx="7005862" cy="4280881"/>
          </a:xfrm>
        </p:spPr>
        <p:txBody>
          <a:bodyPr/>
          <a:lstStyle/>
          <a:p>
            <a:pPr marL="186193" indent="-186193">
              <a:buFont typeface="Arial" panose="020B0604020202020204" pitchFamily="34" charset="0"/>
              <a:buChar char="•"/>
            </a:pPr>
            <a:r>
              <a:rPr lang="en-US"/>
              <a:t>Private events include any type of abuse: domestic (or IPV), sexual, verbal, emotional, spiritual, financial, technological.  These events typically are conducted in secret, with the perpetrator possibly threatening to harm the victim/survivor or others in some way if they say anything.  Such threats can include harm to the victim, being removed from the home or harm to a family member, manipulation, coercion, or force. In the case of young children, they may not be aware that what is happening to them isn’t “normal”. </a:t>
            </a:r>
          </a:p>
          <a:p>
            <a:pPr marL="186193" indent="-186193">
              <a:buFont typeface="Arial" panose="020B0604020202020204" pitchFamily="34" charset="0"/>
              <a:buChar char="•"/>
            </a:pPr>
            <a:r>
              <a:rPr lang="en-US"/>
              <a:t>In these situations, there is often a power imbalance between the victim/survivor and the perpetrator.  This can be due to age (child and adult), financial dependence or role (teacher, priest, police officer </a:t>
            </a:r>
            <a:r>
              <a:rPr lang="en-US" err="1"/>
              <a:t>etc</a:t>
            </a:r>
            <a:r>
              <a:rPr lang="en-US"/>
              <a:t>).  This is important as we will learn that individuals with trauma histories often do not trust people in authority, as they have been harmed previously by such people.  Each of us, in our professional capacities, may be viewed as an authority figure.  This impacts our engagement efforts.  </a:t>
            </a:r>
          </a:p>
          <a:p>
            <a:pPr marL="186193" indent="-186193">
              <a:buFont typeface="Arial" panose="020B0604020202020204" pitchFamily="34" charset="0"/>
              <a:buChar char="•"/>
            </a:pPr>
            <a:r>
              <a:rPr lang="en-US"/>
              <a:t>Those having experienced private events often talk of experiencing a raging sense of hopelessness. Perhaps because of the secrecy and power imbalance, they believe there is no hope that anything will change. </a:t>
            </a:r>
          </a:p>
          <a:p>
            <a:pPr marL="186193" indent="-186193">
              <a:buFont typeface="Arial" panose="020B0604020202020204" pitchFamily="34" charset="0"/>
              <a:buChar char="•"/>
            </a:pPr>
            <a:r>
              <a:rPr lang="en-US"/>
              <a:t>A sense of isolation is reported as well, cut off from others since they can’t talk about it.  They may also feel different from others or isolate themselves so no one will discover the truth. </a:t>
            </a:r>
          </a:p>
          <a:p>
            <a:pPr marL="186193" indent="-186193">
              <a:buFont typeface="Arial" panose="020B0604020202020204" pitchFamily="34" charset="0"/>
              <a:buChar char="•"/>
            </a:pPr>
            <a:r>
              <a:rPr lang="en-US"/>
              <a:t>People report having a sense of loss…it may be of their childhood, their innocence or of their safety.  Each individual’s sense of loss can be different and it may not be the most horrific thing that happened.  For example it could be the loss of their children to the system, or their inability to complete their education.  Only the person who experienced the trauma can say what they feel they have lost.</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1788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Public events that can be traumatic include natural disasters, such as a tornado or flooding, car accidents, painful and prolonged medical treatment, war or crime victimization.</a:t>
            </a:r>
          </a:p>
          <a:p>
            <a:pPr marL="186193" indent="-186193">
              <a:buFont typeface="Arial" panose="020B0604020202020204" pitchFamily="34" charset="0"/>
              <a:buChar char="•"/>
            </a:pPr>
            <a:r>
              <a:rPr lang="en-US" sz="1300"/>
              <a:t>These events typically are shared experiences and talked about with others. There is typically no judgment attached initially to being involved with the event.</a:t>
            </a:r>
          </a:p>
          <a:p>
            <a:pPr marL="186193" indent="-186193">
              <a:buFont typeface="Arial" panose="020B0604020202020204" pitchFamily="34" charset="0"/>
              <a:buChar char="•"/>
            </a:pPr>
            <a:r>
              <a:rPr lang="en-US" sz="1300"/>
              <a:t>Individuals experiencing a public traumatic event often report a sense of helplessness.  This may come from feeling that they have no ability to avoid or prevent the event.  We can’t stop a tornado.  And like with those experiencing private traumatic events, a sense of irretrievable loss is also often reported.</a:t>
            </a:r>
          </a:p>
          <a:p>
            <a:pPr marL="186193" indent="-186193">
              <a:buFont typeface="Arial" panose="020B0604020202020204" pitchFamily="34" charset="0"/>
              <a:buChar char="•"/>
            </a:pPr>
            <a:r>
              <a:rPr lang="en-US" sz="1300"/>
              <a:t>As noted before, the same survival response kicks into action in the brain that prepares our body to fight, flight or freeze.</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82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When we often think of trauma, we solo focus on interpersonal trauma.  As we shift our thinking, we have to begin to include community trauma, recognizing it has the same potential impact of interpersonal trauma.  </a:t>
            </a:r>
          </a:p>
          <a:p>
            <a:endParaRPr lang="en-US" dirty="0"/>
          </a:p>
        </p:txBody>
      </p:sp>
      <p:sp>
        <p:nvSpPr>
          <p:cNvPr id="4" name="Slide Number Placeholder 3"/>
          <p:cNvSpPr>
            <a:spLocks noGrp="1"/>
          </p:cNvSpPr>
          <p:nvPr>
            <p:ph type="sldNum" sz="quarter" idx="10"/>
          </p:nvPr>
        </p:nvSpPr>
        <p:spPr>
          <a:xfrm>
            <a:off x="2072642" y="403488"/>
            <a:ext cx="3169920" cy="481726"/>
          </a:xfrm>
          <a:prstGeom prst="rect">
            <a:avLst/>
          </a:prstGeom>
        </p:spPr>
        <p:txBody>
          <a:bodyPr/>
          <a:lstStyle/>
          <a:p>
            <a:fld id="{1A4E5908-060F-4DB7-92F1-04A1DC54ED9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8299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193" indent="-186193">
              <a:buFont typeface="Arial" panose="020B0604020202020204" pitchFamily="34" charset="0"/>
              <a:buChar char="•"/>
            </a:pPr>
            <a:r>
              <a:rPr lang="en-US" sz="1300"/>
              <a:t>The fight, flight, and freeze response is activated whenever we are faced with any stressful situation. It triggers the release of certain chemicals and hormones in the body and can effect things like heart rate, blood flow, memory formation, and blood sugar.</a:t>
            </a:r>
          </a:p>
          <a:p>
            <a:pPr marL="186193" indent="-186193">
              <a:buFont typeface="Arial" panose="020B0604020202020204" pitchFamily="34" charset="0"/>
              <a:buChar char="•"/>
            </a:pPr>
            <a:r>
              <a:rPr lang="en-US" sz="1300"/>
              <a:t>This response is controlled by the most basic and primitive part of the brain and decides how to act to best support survival.</a:t>
            </a:r>
          </a:p>
          <a:p>
            <a:pPr marL="186193" indent="-186193">
              <a:buFont typeface="Arial" panose="020B0604020202020204" pitchFamily="34" charset="0"/>
              <a:buChar char="•"/>
            </a:pPr>
            <a:r>
              <a:rPr lang="en-US" sz="1300"/>
              <a:t>You may wish to give an example of what different reactions look like in the face of a threat, i.e. when we encounter a bear (do we fight it, run away, or play dead?) or in a situation like domestic violence. </a:t>
            </a:r>
          </a:p>
          <a:p>
            <a:pPr marL="186193" indent="-186193">
              <a:buFont typeface="Arial" panose="020B0604020202020204" pitchFamily="34" charset="0"/>
              <a:buChar char="•"/>
            </a:pPr>
            <a:r>
              <a:rPr lang="en-US" sz="1300"/>
              <a:t>Focus on the automatic nature of this reaction.</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2075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30" y="4516086"/>
            <a:ext cx="6875156" cy="3780472"/>
          </a:xfrm>
        </p:spPr>
        <p:txBody>
          <a:bodyPr/>
          <a:lstStyle/>
          <a:p>
            <a:pPr marL="186193" indent="-186193">
              <a:buFont typeface="Arial" panose="020B0604020202020204" pitchFamily="34" charset="0"/>
              <a:buChar char="•"/>
            </a:pPr>
            <a:r>
              <a:rPr lang="en-US" sz="1300"/>
              <a:t>Chronic trauma refers to multiple traumatic events happening to the same person.  It can be the same type of event occurring over a period of time (physical abuse, sexual abuse, domestic violence etc.) or it can be different types of events that occur to the same person over a period of time.  For example, a child who was physically abused as an infant; had an intrusive, painful medical procedure at the age of 5; was in a car accident in which a sibling was killed at the age of 8; and was raped in the community at the age of 10. </a:t>
            </a:r>
          </a:p>
          <a:p>
            <a:pPr marL="186193" indent="-186193">
              <a:buFont typeface="Arial" panose="020B0604020202020204" pitchFamily="34" charset="0"/>
              <a:buChar char="•"/>
            </a:pPr>
            <a:r>
              <a:rPr lang="en-US" sz="1300"/>
              <a:t>The impact of these events is cumulative and should not be viewed as separate discrete events.  Each subsequent event brings forward memories and reactions from the previous event.</a:t>
            </a:r>
          </a:p>
          <a:p>
            <a:pPr marL="186193" indent="-186193">
              <a:buFont typeface="Arial" panose="020B0604020202020204" pitchFamily="34" charset="0"/>
              <a:buChar char="•"/>
            </a:pPr>
            <a:r>
              <a:rPr lang="en-US" sz="1300"/>
              <a:t>Chronic trauma is also connected to toxic stress, or the kind of stress that negatively impacts the body because of continuous activation of the stress response. Examples include things like living in poverty, chronic hunger, living in violent neighborhoods, etc. </a:t>
            </a:r>
          </a:p>
          <a:p>
            <a:pPr marL="186193" indent="-186193">
              <a:buFont typeface="Arial" panose="020B0604020202020204" pitchFamily="34" charset="0"/>
              <a:buChar char="•"/>
            </a:pPr>
            <a:r>
              <a:rPr lang="en-US" sz="1300"/>
              <a:t>Chronic trauma is typically when we see the most devastating impact on an individual’s functioning in all areas and what we typically will be referring to throughout this presentation.</a:t>
            </a:r>
          </a:p>
          <a:p>
            <a:endParaRPr lang="en-US"/>
          </a:p>
        </p:txBody>
      </p:sp>
      <p:sp>
        <p:nvSpPr>
          <p:cNvPr id="4" name="Slide Number Placeholder 3"/>
          <p:cNvSpPr>
            <a:spLocks noGrp="1"/>
          </p:cNvSpPr>
          <p:nvPr>
            <p:ph type="sldNum" sz="quarter" idx="10"/>
          </p:nvPr>
        </p:nvSpPr>
        <p:spPr>
          <a:xfrm>
            <a:off x="2162756" y="416717"/>
            <a:ext cx="3307743" cy="497520"/>
          </a:xfrm>
          <a:prstGeom prst="rect">
            <a:avLst/>
          </a:prstGeom>
        </p:spPr>
        <p:txBody>
          <a:bodyPr/>
          <a:lstStyle/>
          <a:p>
            <a:fld id="{1A4E5908-060F-4DB7-92F1-04A1DC54ED9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791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002060"/>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8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23E3BE1F-438D-414D-BD0E-3057897D98B1}" type="datetime1">
              <a:rPr lang="en-US" smtClean="0">
                <a:solidFill>
                  <a:srgbClr val="92D050"/>
                </a:solidFill>
              </a:rPr>
              <a:pPr/>
              <a:t>9/7/2019</a:t>
            </a:fld>
            <a:endParaRPr lang="en-US">
              <a:solidFill>
                <a:srgbClr val="92D050"/>
              </a:solidFill>
            </a:endParaRP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40989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FF81EEA8-7589-45CF-A404-DC70377DD123}" type="datetime1">
              <a:rPr lang="en-US" smtClean="0">
                <a:solidFill>
                  <a:srgbClr val="92D050"/>
                </a:solidFill>
              </a:rPr>
              <a:pPr/>
              <a:t>9/7/2019</a:t>
            </a:fld>
            <a:endParaRPr lang="en-US">
              <a:solidFill>
                <a:srgbClr val="92D050"/>
              </a:solidFill>
            </a:endParaRP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8589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E3D3FBB4-92BA-4C5F-B967-1867AAB0BD32}" type="datetime1">
              <a:rPr lang="en-US" smtClean="0">
                <a:solidFill>
                  <a:srgbClr val="92D050"/>
                </a:solidFill>
              </a:rPr>
              <a:pPr/>
              <a:t>9/7/2019</a:t>
            </a:fld>
            <a:endParaRPr lang="en-US">
              <a:solidFill>
                <a:srgbClr val="92D050"/>
              </a:solidFill>
            </a:endParaRP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75080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C24F9DC4-1B72-428D-9CF0-BE4E210FC03D}" type="datetime1">
              <a:rPr lang="en-US" smtClean="0">
                <a:solidFill>
                  <a:srgbClr val="92D050"/>
                </a:solidFill>
              </a:rPr>
              <a:pPr/>
              <a:t>9/7/2019</a:t>
            </a:fld>
            <a:endParaRPr lang="en-US">
              <a:solidFill>
                <a:srgbClr val="92D050"/>
              </a:solidFill>
            </a:endParaRPr>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99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899150-863B-4726-8153-026D06BD5261}" type="datetime1">
              <a:rPr lang="en-US" smtClean="0">
                <a:solidFill>
                  <a:srgbClr val="92D050"/>
                </a:solidFill>
              </a:rPr>
              <a:pPr/>
              <a:t>9/7/2019</a:t>
            </a:fld>
            <a:endParaRPr lang="en-US">
              <a:solidFill>
                <a:srgbClr val="92D050"/>
              </a:solidFill>
            </a:endParaRPr>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29138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EAAC35ED-D08E-4F9A-BC5C-B278B7B6FB02}" type="datetime1">
              <a:rPr lang="en-US" smtClean="0">
                <a:solidFill>
                  <a:srgbClr val="92D050"/>
                </a:solidFill>
              </a:rPr>
              <a:pPr/>
              <a:t>9/7/2019</a:t>
            </a:fld>
            <a:endParaRPr lang="en-US">
              <a:solidFill>
                <a:srgbClr val="92D050"/>
              </a:solidFill>
            </a:endParaRPr>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6386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E9A43ABE-5AFA-449D-85BA-66766867FFA0}" type="datetime1">
              <a:rPr lang="en-US" smtClean="0">
                <a:solidFill>
                  <a:srgbClr val="92D050"/>
                </a:solidFill>
              </a:rPr>
              <a:pPr/>
              <a:t>9/7/2019</a:t>
            </a:fld>
            <a:endParaRPr lang="en-US">
              <a:solidFill>
                <a:srgbClr val="92D050"/>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4891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3E5FB7CE-67B6-4EAC-8D20-AA9C92E432C4}" type="datetime1">
              <a:rPr lang="en-US" smtClean="0">
                <a:solidFill>
                  <a:srgbClr val="92D050"/>
                </a:solidFill>
              </a:rPr>
              <a:pPr/>
              <a:t>9/7/2019</a:t>
            </a:fld>
            <a:endParaRPr lang="en-US">
              <a:solidFill>
                <a:srgbClr val="92D050"/>
              </a:solidFill>
            </a:endParaRPr>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90773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D8DF6311-3AB3-4C8D-934F-8DF33B730389}" type="datetime1">
              <a:rPr lang="en-US" smtClean="0">
                <a:solidFill>
                  <a:srgbClr val="92D050"/>
                </a:solidFill>
              </a:rPr>
              <a:pPr/>
              <a:t>9/7/2019</a:t>
            </a:fld>
            <a:endParaRPr lang="en-US">
              <a:solidFill>
                <a:srgbClr val="92D050"/>
              </a:solidFill>
            </a:endParaRPr>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09698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F55BAE3F-48F5-4A0B-96B6-EBA944DD26D8}" type="datetime1">
              <a:rPr lang="en-US" smtClean="0">
                <a:solidFill>
                  <a:srgbClr val="92D050"/>
                </a:solidFill>
              </a:rPr>
              <a:pPr/>
              <a:t>9/7/2019</a:t>
            </a:fld>
            <a:endParaRPr lang="en-US">
              <a:solidFill>
                <a:srgbClr val="92D050"/>
              </a:solidFill>
            </a:endParaRPr>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BFF5CE7-AAAB-4FD7-AA06-F2A4CB84072C}"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4596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8773"/>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092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4"/>
        </a:buClr>
        <a:buSzPct val="80000"/>
        <a:buFont typeface="Corbel" pitchFamily="34" charset="0"/>
        <a:buChar char="•"/>
        <a:defRPr sz="2200" kern="1200">
          <a:solidFill>
            <a:srgbClr val="002060"/>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4"/>
        </a:buClr>
        <a:buSzPct val="80000"/>
        <a:buFont typeface="Corbel" pitchFamily="34" charset="0"/>
        <a:buChar char="•"/>
        <a:defRPr sz="2000" kern="1200">
          <a:solidFill>
            <a:srgbClr val="002060"/>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4"/>
        </a:buClr>
        <a:buSzPct val="80000"/>
        <a:buFont typeface="Corbel" pitchFamily="34" charset="0"/>
        <a:buChar char="•"/>
        <a:defRPr sz="1800" kern="1200">
          <a:solidFill>
            <a:srgbClr val="002060"/>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4"/>
        </a:buClr>
        <a:buSzPct val="80000"/>
        <a:buFont typeface="Corbel" pitchFamily="34" charset="0"/>
        <a:buChar char="•"/>
        <a:defRPr sz="1600" kern="1200">
          <a:solidFill>
            <a:srgbClr val="002060"/>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4"/>
        </a:buClr>
        <a:buSzPct val="80000"/>
        <a:buFont typeface="Corbel" pitchFamily="34" charset="0"/>
        <a:buChar char="•"/>
        <a:defRPr sz="1600" kern="1200">
          <a:solidFill>
            <a:srgbClr val="002060"/>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710FB7-8D66-44A7-8AC7-295D9E639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880" y="276249"/>
            <a:ext cx="4784829" cy="4311662"/>
          </a:xfrm>
          <a:prstGeom prst="rect">
            <a:avLst/>
          </a:prstGeom>
        </p:spPr>
      </p:pic>
      <p:sp>
        <p:nvSpPr>
          <p:cNvPr id="2" name="Title 1"/>
          <p:cNvSpPr>
            <a:spLocks noGrp="1"/>
          </p:cNvSpPr>
          <p:nvPr>
            <p:ph type="title"/>
          </p:nvPr>
        </p:nvSpPr>
        <p:spPr>
          <a:xfrm>
            <a:off x="333299" y="4096734"/>
            <a:ext cx="11365992" cy="1903325"/>
          </a:xfrm>
        </p:spPr>
        <p:txBody>
          <a:bodyPr>
            <a:normAutofit/>
          </a:bodyPr>
          <a:lstStyle/>
          <a:p>
            <a:pPr algn="ctr"/>
            <a:r>
              <a:rPr lang="en-US" sz="6000" b="1">
                <a:solidFill>
                  <a:srgbClr val="002060"/>
                </a:solidFill>
              </a:rPr>
              <a:t>Trauma Awareness Training </a:t>
            </a:r>
            <a:endParaRPr lang="en-US" sz="6000">
              <a:solidFill>
                <a:srgbClr val="002060"/>
              </a:solidFill>
            </a:endParaRPr>
          </a:p>
        </p:txBody>
      </p:sp>
    </p:spTree>
    <p:extLst>
      <p:ext uri="{BB962C8B-B14F-4D97-AF65-F5344CB8AC3E}">
        <p14:creationId xmlns:p14="http://schemas.microsoft.com/office/powerpoint/2010/main" val="60257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62" y="115824"/>
            <a:ext cx="11967210" cy="1356360"/>
          </a:xfrm>
        </p:spPr>
        <p:txBody>
          <a:bodyPr>
            <a:normAutofit/>
          </a:bodyPr>
          <a:lstStyle/>
          <a:p>
            <a:pPr algn="ctr"/>
            <a:r>
              <a:rPr lang="en-US" sz="6600" dirty="0">
                <a:solidFill>
                  <a:srgbClr val="002060"/>
                </a:solidFill>
              </a:rPr>
              <a:t>Prevalence of Trauma</a:t>
            </a:r>
          </a:p>
        </p:txBody>
      </p:sp>
      <p:sp>
        <p:nvSpPr>
          <p:cNvPr id="4" name="Rectangle 3"/>
          <p:cNvSpPr/>
          <p:nvPr/>
        </p:nvSpPr>
        <p:spPr>
          <a:xfrm>
            <a:off x="535550" y="2403765"/>
            <a:ext cx="7202424" cy="1938992"/>
          </a:xfrm>
          <a:prstGeom prst="rect">
            <a:avLst/>
          </a:prstGeom>
        </p:spPr>
        <p:txBody>
          <a:bodyPr wrap="square">
            <a:spAutoFit/>
          </a:bodyPr>
          <a:lstStyle/>
          <a:p>
            <a:r>
              <a:rPr lang="en-US" sz="4000" b="1">
                <a:solidFill>
                  <a:schemeClr val="accent2">
                    <a:lumMod val="75000"/>
                  </a:schemeClr>
                </a:solidFill>
              </a:rPr>
              <a:t>More than 50% </a:t>
            </a:r>
            <a:r>
              <a:rPr lang="en-US" sz="4000">
                <a:solidFill>
                  <a:srgbClr val="002060"/>
                </a:solidFill>
              </a:rPr>
              <a:t>of the general population have experienced at least </a:t>
            </a:r>
            <a:r>
              <a:rPr lang="en-US" sz="4000" b="1">
                <a:solidFill>
                  <a:schemeClr val="accent2">
                    <a:lumMod val="75000"/>
                  </a:schemeClr>
                </a:solidFill>
              </a:rPr>
              <a:t>one traumatic event</a:t>
            </a:r>
            <a:r>
              <a:rPr lang="en-US" sz="4000">
                <a:solidFill>
                  <a:srgbClr val="002060"/>
                </a:solidFill>
              </a:rPr>
              <a:t>.</a:t>
            </a:r>
            <a:endParaRPr lang="en-US" sz="280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278" y="1895856"/>
            <a:ext cx="2959608" cy="2959608"/>
          </a:xfrm>
          <a:prstGeom prst="rect">
            <a:avLst/>
          </a:prstGeom>
        </p:spPr>
      </p:pic>
      <p:sp>
        <p:nvSpPr>
          <p:cNvPr id="3" name="TextBox 2"/>
          <p:cNvSpPr txBox="1"/>
          <p:nvPr/>
        </p:nvSpPr>
        <p:spPr>
          <a:xfrm>
            <a:off x="115062" y="5274338"/>
            <a:ext cx="11967210" cy="707886"/>
          </a:xfrm>
          <a:prstGeom prst="rect">
            <a:avLst/>
          </a:prstGeom>
          <a:noFill/>
        </p:spPr>
        <p:txBody>
          <a:bodyPr wrap="square" rtlCol="0">
            <a:spAutoFit/>
          </a:bodyPr>
          <a:lstStyle/>
          <a:p>
            <a:pPr algn="ctr"/>
            <a:r>
              <a:rPr lang="en-US" sz="4000" b="1">
                <a:solidFill>
                  <a:srgbClr val="002060"/>
                </a:solidFill>
              </a:rPr>
              <a:t>What is the prevalence of trauma in your community?</a:t>
            </a:r>
          </a:p>
        </p:txBody>
      </p:sp>
    </p:spTree>
    <p:extLst>
      <p:ext uri="{BB962C8B-B14F-4D97-AF65-F5344CB8AC3E}">
        <p14:creationId xmlns:p14="http://schemas.microsoft.com/office/powerpoint/2010/main" val="395051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3721" y="175478"/>
            <a:ext cx="11777472" cy="1219200"/>
          </a:xfrm>
        </p:spPr>
        <p:txBody>
          <a:bodyPr>
            <a:noAutofit/>
          </a:bodyPr>
          <a:lstStyle/>
          <a:p>
            <a:pPr algn="ctr" eaLnBrk="1" hangingPunct="1"/>
            <a:r>
              <a:rPr lang="en-US" sz="6600" dirty="0">
                <a:solidFill>
                  <a:srgbClr val="002060"/>
                </a:solidFill>
              </a:rPr>
              <a:t>Prevalence of Trauma</a:t>
            </a:r>
          </a:p>
        </p:txBody>
      </p:sp>
      <p:sp>
        <p:nvSpPr>
          <p:cNvPr id="30723" name="Rectangle 3"/>
          <p:cNvSpPr>
            <a:spLocks noGrp="1" noChangeArrowheads="1"/>
          </p:cNvSpPr>
          <p:nvPr>
            <p:ph sz="quarter" idx="1"/>
          </p:nvPr>
        </p:nvSpPr>
        <p:spPr>
          <a:xfrm>
            <a:off x="770021" y="1103376"/>
            <a:ext cx="10703293" cy="5407152"/>
          </a:xfrm>
        </p:spPr>
        <p:txBody>
          <a:bodyPr>
            <a:normAutofit fontScale="92500" lnSpcReduction="20000"/>
          </a:bodyPr>
          <a:lstStyle/>
          <a:p>
            <a:pPr eaLnBrk="1" hangingPunct="1">
              <a:lnSpc>
                <a:spcPct val="90000"/>
              </a:lnSpc>
              <a:buFont typeface="Arial" charset="0"/>
              <a:buNone/>
            </a:pPr>
            <a:endParaRPr lang="en-US" sz="1800">
              <a:latin typeface="Comic Sans MS" pitchFamily="66" charset="0"/>
              <a:cs typeface="Times New Roman" pitchFamily="18" charset="0"/>
            </a:endParaRPr>
          </a:p>
          <a:p>
            <a:pPr>
              <a:buClr>
                <a:schemeClr val="accent2">
                  <a:lumMod val="75000"/>
                </a:schemeClr>
              </a:buClr>
            </a:pPr>
            <a:r>
              <a:rPr lang="en-US" sz="3600">
                <a:solidFill>
                  <a:srgbClr val="002060"/>
                </a:solidFill>
              </a:rPr>
              <a:t>As adults, children who were placed in </a:t>
            </a:r>
            <a:r>
              <a:rPr lang="en-US" sz="3600" b="1">
                <a:solidFill>
                  <a:schemeClr val="accent2">
                    <a:lumMod val="75000"/>
                  </a:schemeClr>
                </a:solidFill>
              </a:rPr>
              <a:t>foster care </a:t>
            </a:r>
            <a:r>
              <a:rPr lang="en-US" sz="3600">
                <a:solidFill>
                  <a:srgbClr val="002060"/>
                </a:solidFill>
              </a:rPr>
              <a:t>have </a:t>
            </a:r>
            <a:r>
              <a:rPr lang="en-US" sz="3600" b="1">
                <a:solidFill>
                  <a:schemeClr val="accent2">
                    <a:lumMod val="75000"/>
                  </a:schemeClr>
                </a:solidFill>
              </a:rPr>
              <a:t>PTSD</a:t>
            </a:r>
            <a:r>
              <a:rPr lang="en-US" sz="3600">
                <a:solidFill>
                  <a:srgbClr val="002060"/>
                </a:solidFill>
              </a:rPr>
              <a:t> rates </a:t>
            </a:r>
            <a:r>
              <a:rPr lang="en-US" sz="3600" b="1">
                <a:solidFill>
                  <a:schemeClr val="accent2">
                    <a:lumMod val="75000"/>
                  </a:schemeClr>
                </a:solidFill>
              </a:rPr>
              <a:t>TWICE</a:t>
            </a:r>
            <a:r>
              <a:rPr lang="en-US" sz="3600">
                <a:solidFill>
                  <a:srgbClr val="002060"/>
                </a:solidFill>
              </a:rPr>
              <a:t> as high as </a:t>
            </a:r>
            <a:r>
              <a:rPr lang="en-US" sz="3600" b="1">
                <a:solidFill>
                  <a:schemeClr val="accent2">
                    <a:lumMod val="75000"/>
                  </a:schemeClr>
                </a:solidFill>
              </a:rPr>
              <a:t>US War Veterans</a:t>
            </a:r>
            <a:r>
              <a:rPr lang="en-US" sz="3600" b="1">
                <a:solidFill>
                  <a:srgbClr val="002060"/>
                </a:solidFill>
              </a:rPr>
              <a:t>.                							</a:t>
            </a:r>
            <a:r>
              <a:rPr lang="en-US" sz="1500" b="1">
                <a:solidFill>
                  <a:srgbClr val="002060"/>
                </a:solidFill>
              </a:rPr>
              <a:t>(</a:t>
            </a:r>
            <a:r>
              <a:rPr lang="en-US" sz="1500">
                <a:solidFill>
                  <a:srgbClr val="002060"/>
                </a:solidFill>
              </a:rPr>
              <a:t>Northwest Foster Care Alumni Study, </a:t>
            </a:r>
            <a:r>
              <a:rPr lang="en-US" sz="1500" err="1">
                <a:solidFill>
                  <a:srgbClr val="002060"/>
                </a:solidFill>
              </a:rPr>
              <a:t>Pecora</a:t>
            </a:r>
            <a:r>
              <a:rPr lang="en-US" sz="1500">
                <a:solidFill>
                  <a:srgbClr val="002060"/>
                </a:solidFill>
              </a:rPr>
              <a:t>, et al., 2005</a:t>
            </a:r>
            <a:r>
              <a:rPr lang="en-US" sz="1500">
                <a:solidFill>
                  <a:srgbClr val="002060"/>
                </a:solidFill>
                <a:latin typeface="Comic Sans MS" pitchFamily="66" charset="0"/>
              </a:rPr>
              <a:t>)</a:t>
            </a:r>
            <a:endParaRPr lang="en-US" sz="3600">
              <a:solidFill>
                <a:srgbClr val="002060"/>
              </a:solidFill>
            </a:endParaRPr>
          </a:p>
          <a:p>
            <a:pPr>
              <a:buClr>
                <a:schemeClr val="accent2">
                  <a:lumMod val="75000"/>
                </a:schemeClr>
              </a:buClr>
            </a:pPr>
            <a:r>
              <a:rPr lang="en-US" sz="3600" b="1">
                <a:solidFill>
                  <a:schemeClr val="accent2">
                    <a:lumMod val="75000"/>
                  </a:schemeClr>
                </a:solidFill>
              </a:rPr>
              <a:t>Nearly 40% </a:t>
            </a:r>
            <a:r>
              <a:rPr lang="en-US" sz="3600">
                <a:solidFill>
                  <a:srgbClr val="002060"/>
                </a:solidFill>
              </a:rPr>
              <a:t>of adolescents have directly witnessed an </a:t>
            </a:r>
            <a:r>
              <a:rPr lang="en-US" sz="3600" b="1">
                <a:solidFill>
                  <a:schemeClr val="accent2">
                    <a:lumMod val="75000"/>
                  </a:schemeClr>
                </a:solidFill>
              </a:rPr>
              <a:t>act of violence.                                                                                                        </a:t>
            </a:r>
            <a:r>
              <a:rPr lang="en-US" sz="3600" b="1">
                <a:solidFill>
                  <a:srgbClr val="92D050"/>
                </a:solidFill>
              </a:rPr>
              <a:t>					       </a:t>
            </a:r>
            <a:r>
              <a:rPr lang="en-US" sz="1700">
                <a:solidFill>
                  <a:srgbClr val="002060"/>
                </a:solidFill>
              </a:rPr>
              <a:t>(</a:t>
            </a:r>
            <a:r>
              <a:rPr lang="en-US" sz="1500">
                <a:solidFill>
                  <a:srgbClr val="002060"/>
                </a:solidFill>
              </a:rPr>
              <a:t>Flannery, D., and Huff, C.R. Youth violence: Prevention, intervention, 						and social policy. Washington, DC: American Psychiatric Press, 1998)</a:t>
            </a:r>
            <a:endParaRPr lang="en-US" sz="1700">
              <a:solidFill>
                <a:srgbClr val="002060"/>
              </a:solidFill>
            </a:endParaRPr>
          </a:p>
          <a:p>
            <a:pPr>
              <a:buClr>
                <a:schemeClr val="accent2">
                  <a:lumMod val="75000"/>
                </a:schemeClr>
              </a:buClr>
            </a:pPr>
            <a:r>
              <a:rPr lang="en-US" sz="3600">
                <a:solidFill>
                  <a:srgbClr val="002060"/>
                </a:solidFill>
              </a:rPr>
              <a:t>Despite the importance of epidemiologic information, obtaining precise estimates of the prevalence and incidence of different types of potentially traumatic events that can occur in childhood is actually problematic.                               					</a:t>
            </a:r>
            <a:r>
              <a:rPr lang="en-US" sz="1900">
                <a:solidFill>
                  <a:srgbClr val="002060"/>
                </a:solidFill>
              </a:rPr>
              <a:t>(</a:t>
            </a:r>
            <a:r>
              <a:rPr lang="en-US" sz="1500">
                <a:solidFill>
                  <a:srgbClr val="002060"/>
                </a:solidFill>
              </a:rPr>
              <a:t>Saunders, B. E., &amp; Adams, Z. W. (2014). Epidemiology of Traumatic Experiences 				                in Childhood. </a:t>
            </a:r>
            <a:r>
              <a:rPr lang="en-US" sz="1500" i="1">
                <a:solidFill>
                  <a:srgbClr val="002060"/>
                </a:solidFill>
              </a:rPr>
              <a:t>Child and Adolescent Psychiatric Clinics of North America</a:t>
            </a:r>
            <a:r>
              <a:rPr lang="en-US" sz="1500">
                <a:solidFill>
                  <a:srgbClr val="002060"/>
                </a:solidFill>
              </a:rPr>
              <a:t>, </a:t>
            </a:r>
            <a:r>
              <a:rPr lang="en-US" sz="1500" i="1">
                <a:solidFill>
                  <a:srgbClr val="002060"/>
                </a:solidFill>
              </a:rPr>
              <a:t>23</a:t>
            </a:r>
            <a:r>
              <a:rPr lang="en-US" sz="1500">
                <a:solidFill>
                  <a:srgbClr val="002060"/>
                </a:solidFill>
              </a:rPr>
              <a:t>(2), 167–184.)</a:t>
            </a:r>
            <a:endParaRPr lang="en-US" sz="1500" baseline="30000">
              <a:solidFill>
                <a:srgbClr val="002060"/>
              </a:solidFill>
            </a:endParaRPr>
          </a:p>
          <a:p>
            <a:pPr eaLnBrk="1" hangingPunct="1">
              <a:lnSpc>
                <a:spcPct val="90000"/>
              </a:lnSpc>
              <a:buClr>
                <a:schemeClr val="accent2">
                  <a:lumMod val="75000"/>
                </a:schemeClr>
              </a:buClr>
            </a:pPr>
            <a:endParaRPr lang="en-US" sz="2400">
              <a:latin typeface="Comic Sans MS" pitchFamily="66" charset="0"/>
            </a:endParaRPr>
          </a:p>
          <a:p>
            <a:pPr eaLnBrk="1" hangingPunct="1">
              <a:lnSpc>
                <a:spcPct val="90000"/>
              </a:lnSpc>
            </a:pPr>
            <a:endParaRPr lang="en-US" sz="2400">
              <a:latin typeface="Comic Sans MS" pitchFamily="66" charset="0"/>
              <a:cs typeface="Times New Roman" pitchFamily="18" charset="0"/>
            </a:endParaRPr>
          </a:p>
        </p:txBody>
      </p:sp>
    </p:spTree>
    <p:extLst>
      <p:ext uri="{BB962C8B-B14F-4D97-AF65-F5344CB8AC3E}">
        <p14:creationId xmlns:p14="http://schemas.microsoft.com/office/powerpoint/2010/main" val="11551125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7C34-7FFF-4AC7-92F3-FA9D184607C3}"/>
              </a:ext>
            </a:extLst>
          </p:cNvPr>
          <p:cNvSpPr>
            <a:spLocks noGrp="1"/>
          </p:cNvSpPr>
          <p:nvPr>
            <p:ph type="title"/>
          </p:nvPr>
        </p:nvSpPr>
        <p:spPr>
          <a:xfrm>
            <a:off x="847385" y="609600"/>
            <a:ext cx="10676560" cy="1356360"/>
          </a:xfrm>
        </p:spPr>
        <p:txBody>
          <a:bodyPr>
            <a:normAutofit fontScale="90000"/>
          </a:bodyPr>
          <a:lstStyle/>
          <a:p>
            <a:pPr algn="ctr"/>
            <a:r>
              <a:rPr lang="en-US" sz="5400" dirty="0">
                <a:solidFill>
                  <a:srgbClr val="002060"/>
                </a:solidFill>
              </a:rPr>
              <a:t>Adverse Childhood Experiences (ACEs)</a:t>
            </a:r>
          </a:p>
        </p:txBody>
      </p:sp>
      <p:pic>
        <p:nvPicPr>
          <p:cNvPr id="3" name="Picture 2">
            <a:extLst>
              <a:ext uri="{FF2B5EF4-FFF2-40B4-BE49-F238E27FC236}">
                <a16:creationId xmlns:a16="http://schemas.microsoft.com/office/drawing/2014/main" id="{74CF3C06-680A-4668-BF0A-0A8158882255}"/>
              </a:ext>
            </a:extLst>
          </p:cNvPr>
          <p:cNvPicPr>
            <a:picLocks noChangeAspect="1"/>
          </p:cNvPicPr>
          <p:nvPr/>
        </p:nvPicPr>
        <p:blipFill rotWithShape="1">
          <a:blip r:embed="rId3"/>
          <a:srcRect l="26815" t="26849" r="7020" b="19818"/>
          <a:stretch/>
        </p:blipFill>
        <p:spPr>
          <a:xfrm>
            <a:off x="1010432" y="1800616"/>
            <a:ext cx="10171135" cy="4611756"/>
          </a:xfrm>
          <a:prstGeom prst="rect">
            <a:avLst/>
          </a:prstGeom>
        </p:spPr>
      </p:pic>
      <p:sp>
        <p:nvSpPr>
          <p:cNvPr id="4" name="TextBox 3">
            <a:extLst>
              <a:ext uri="{FF2B5EF4-FFF2-40B4-BE49-F238E27FC236}">
                <a16:creationId xmlns:a16="http://schemas.microsoft.com/office/drawing/2014/main" id="{39A74785-91F5-4C55-9BD3-EA45A5367F76}"/>
              </a:ext>
            </a:extLst>
          </p:cNvPr>
          <p:cNvSpPr txBox="1"/>
          <p:nvPr/>
        </p:nvSpPr>
        <p:spPr>
          <a:xfrm>
            <a:off x="9381993" y="6259972"/>
            <a:ext cx="2993721" cy="369332"/>
          </a:xfrm>
          <a:prstGeom prst="rect">
            <a:avLst/>
          </a:prstGeom>
          <a:noFill/>
        </p:spPr>
        <p:txBody>
          <a:bodyPr wrap="square" rtlCol="0">
            <a:spAutoFit/>
          </a:bodyPr>
          <a:lstStyle/>
          <a:p>
            <a:r>
              <a:rPr lang="en-US" dirty="0"/>
              <a:t>Source: Liverpool CAMHS</a:t>
            </a:r>
          </a:p>
        </p:txBody>
      </p:sp>
    </p:spTree>
    <p:extLst>
      <p:ext uri="{BB962C8B-B14F-4D97-AF65-F5344CB8AC3E}">
        <p14:creationId xmlns:p14="http://schemas.microsoft.com/office/powerpoint/2010/main" val="116832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93040"/>
            <a:ext cx="11780520" cy="1356360"/>
          </a:xfrm>
        </p:spPr>
        <p:txBody>
          <a:bodyPr>
            <a:normAutofit/>
          </a:bodyPr>
          <a:lstStyle/>
          <a:p>
            <a:pPr algn="ctr"/>
            <a:r>
              <a:rPr lang="en-US" sz="6600" dirty="0">
                <a:solidFill>
                  <a:srgbClr val="002060"/>
                </a:solidFill>
              </a:rPr>
              <a:t>Impact of Trauma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446" y="2413000"/>
            <a:ext cx="4560775" cy="2768600"/>
          </a:xfrm>
          <a:prstGeom prst="rect">
            <a:avLst/>
          </a:prstGeom>
        </p:spPr>
      </p:pic>
      <p:sp>
        <p:nvSpPr>
          <p:cNvPr id="5" name="TextBox 4"/>
          <p:cNvSpPr txBox="1"/>
          <p:nvPr/>
        </p:nvSpPr>
        <p:spPr>
          <a:xfrm>
            <a:off x="414779" y="1549400"/>
            <a:ext cx="6756400" cy="4524315"/>
          </a:xfrm>
          <a:prstGeom prst="rect">
            <a:avLst/>
          </a:prstGeom>
          <a:noFill/>
        </p:spPr>
        <p:txBody>
          <a:bodyPr wrap="square" rtlCol="0">
            <a:spAutoFit/>
          </a:bodyPr>
          <a:lstStyle/>
          <a:p>
            <a:r>
              <a:rPr lang="en-US" dirty="0">
                <a:solidFill>
                  <a:srgbClr val="002060"/>
                </a:solidFill>
              </a:rPr>
              <a:t>First published in 1998, the Adverse Childhood Experience Study showed that:</a:t>
            </a:r>
          </a:p>
          <a:p>
            <a:pPr marL="342900" indent="-342900">
              <a:buFont typeface="Arial" panose="020B0604020202020204" pitchFamily="34" charset="0"/>
              <a:buChar char="•"/>
            </a:pPr>
            <a:r>
              <a:rPr lang="en-US" sz="2800" dirty="0">
                <a:solidFill>
                  <a:srgbClr val="002060"/>
                </a:solidFill>
              </a:rPr>
              <a:t>Traumatic experiences are </a:t>
            </a:r>
            <a:r>
              <a:rPr lang="en-US" sz="2800" b="1" dirty="0">
                <a:solidFill>
                  <a:schemeClr val="accent2">
                    <a:lumMod val="75000"/>
                  </a:schemeClr>
                </a:solidFill>
              </a:rPr>
              <a:t>vastly more common </a:t>
            </a:r>
            <a:r>
              <a:rPr lang="en-US" sz="2800" dirty="0">
                <a:solidFill>
                  <a:srgbClr val="002060"/>
                </a:solidFill>
              </a:rPr>
              <a:t>than recognized or acknowledged</a:t>
            </a:r>
          </a:p>
          <a:p>
            <a:pPr marL="342900" indent="-342900">
              <a:buFont typeface="Arial" panose="020B0604020202020204" pitchFamily="34" charset="0"/>
              <a:buChar char="•"/>
            </a:pPr>
            <a:r>
              <a:rPr lang="en-US" sz="2800" dirty="0">
                <a:solidFill>
                  <a:srgbClr val="002060"/>
                </a:solidFill>
              </a:rPr>
              <a:t>There is a </a:t>
            </a:r>
            <a:r>
              <a:rPr lang="en-US" sz="2800" b="1" dirty="0">
                <a:solidFill>
                  <a:schemeClr val="accent2">
                    <a:lumMod val="75000"/>
                  </a:schemeClr>
                </a:solidFill>
              </a:rPr>
              <a:t>powerful relationship </a:t>
            </a:r>
            <a:r>
              <a:rPr lang="en-US" sz="2800" dirty="0">
                <a:solidFill>
                  <a:srgbClr val="002060"/>
                </a:solidFill>
              </a:rPr>
              <a:t>between emotional experiences as children and physical and mental health as adults, including </a:t>
            </a:r>
            <a:r>
              <a:rPr lang="en-US" sz="2800" b="1" dirty="0">
                <a:solidFill>
                  <a:schemeClr val="accent2">
                    <a:lumMod val="75000"/>
                  </a:schemeClr>
                </a:solidFill>
              </a:rPr>
              <a:t>diabetes, heart disease </a:t>
            </a:r>
            <a:r>
              <a:rPr lang="en-US" sz="2800" dirty="0">
                <a:solidFill>
                  <a:srgbClr val="002060"/>
                </a:solidFill>
              </a:rPr>
              <a:t>and some types of </a:t>
            </a:r>
            <a:r>
              <a:rPr lang="en-US" sz="2800" b="1" dirty="0">
                <a:solidFill>
                  <a:schemeClr val="accent2">
                    <a:lumMod val="75000"/>
                  </a:schemeClr>
                </a:solidFill>
              </a:rPr>
              <a:t>cancer</a:t>
            </a:r>
            <a:r>
              <a:rPr lang="en-US" sz="2800" dirty="0">
                <a:solidFill>
                  <a:srgbClr val="002060"/>
                </a:solidFill>
              </a:rPr>
              <a:t>, as well as </a:t>
            </a:r>
            <a:r>
              <a:rPr lang="en-US" sz="2800" b="1" dirty="0">
                <a:solidFill>
                  <a:schemeClr val="accent2">
                    <a:lumMod val="75000"/>
                  </a:schemeClr>
                </a:solidFill>
              </a:rPr>
              <a:t>depression, alcoholism</a:t>
            </a:r>
            <a:r>
              <a:rPr lang="en-US" sz="2800" dirty="0">
                <a:solidFill>
                  <a:srgbClr val="92D050"/>
                </a:solidFill>
              </a:rPr>
              <a:t> </a:t>
            </a:r>
            <a:r>
              <a:rPr lang="en-US" sz="2800" dirty="0">
                <a:solidFill>
                  <a:srgbClr val="002060"/>
                </a:solidFill>
              </a:rPr>
              <a:t>and </a:t>
            </a:r>
            <a:r>
              <a:rPr lang="en-US" sz="2800" b="1" dirty="0">
                <a:solidFill>
                  <a:schemeClr val="accent2">
                    <a:lumMod val="75000"/>
                  </a:schemeClr>
                </a:solidFill>
              </a:rPr>
              <a:t>drug abuse</a:t>
            </a:r>
          </a:p>
        </p:txBody>
      </p:sp>
    </p:spTree>
    <p:extLst>
      <p:ext uri="{BB962C8B-B14F-4D97-AF65-F5344CB8AC3E}">
        <p14:creationId xmlns:p14="http://schemas.microsoft.com/office/powerpoint/2010/main" val="133804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13886" y="-821"/>
            <a:ext cx="11694695"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a:t>
            </a:r>
          </a:p>
        </p:txBody>
      </p:sp>
      <p:pic>
        <p:nvPicPr>
          <p:cNvPr id="7" name="Content Placeholder 7" descr="trauma childhooddepression chart.png"/>
          <p:cNvPicPr>
            <a:picLocks noChangeAspect="1"/>
          </p:cNvPicPr>
          <p:nvPr/>
        </p:nvPicPr>
        <p:blipFill>
          <a:blip r:embed="rId3" cstate="print"/>
          <a:stretch>
            <a:fillRect/>
          </a:stretch>
        </p:blipFill>
        <p:spPr>
          <a:xfrm>
            <a:off x="2815299" y="1219200"/>
            <a:ext cx="6891867" cy="5168900"/>
          </a:xfrm>
          <a:prstGeom prst="rect">
            <a:avLst/>
          </a:prstGeom>
        </p:spPr>
      </p:pic>
    </p:spTree>
    <p:extLst>
      <p:ext uri="{BB962C8B-B14F-4D97-AF65-F5344CB8AC3E}">
        <p14:creationId xmlns:p14="http://schemas.microsoft.com/office/powerpoint/2010/main" val="380529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4629" y="181908"/>
            <a:ext cx="11567885"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911" y="1149707"/>
            <a:ext cx="7035320" cy="52531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454" y="1427867"/>
            <a:ext cx="759218" cy="571529"/>
          </a:xfrm>
          <a:prstGeom prst="rect">
            <a:avLst/>
          </a:prstGeom>
        </p:spPr>
      </p:pic>
      <p:sp>
        <p:nvSpPr>
          <p:cNvPr id="4" name="TextBox 3"/>
          <p:cNvSpPr txBox="1"/>
          <p:nvPr/>
        </p:nvSpPr>
        <p:spPr>
          <a:xfrm>
            <a:off x="7964424" y="1353065"/>
            <a:ext cx="1316736" cy="646331"/>
          </a:xfrm>
          <a:prstGeom prst="rect">
            <a:avLst/>
          </a:prstGeom>
          <a:noFill/>
        </p:spPr>
        <p:txBody>
          <a:bodyPr wrap="square" rtlCol="0">
            <a:spAutoFit/>
          </a:bodyPr>
          <a:lstStyle/>
          <a:p>
            <a:r>
              <a:rPr lang="en-US" sz="3600" b="1" dirty="0">
                <a:solidFill>
                  <a:srgbClr val="FFFF00"/>
                </a:solidFill>
              </a:rPr>
              <a:t>&amp;</a:t>
            </a:r>
          </a:p>
        </p:txBody>
      </p:sp>
    </p:spTree>
    <p:extLst>
      <p:ext uri="{BB962C8B-B14F-4D97-AF65-F5344CB8AC3E}">
        <p14:creationId xmlns:p14="http://schemas.microsoft.com/office/powerpoint/2010/main" val="206291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4629" y="269590"/>
            <a:ext cx="11567885"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a:t>
            </a:r>
          </a:p>
        </p:txBody>
      </p:sp>
      <p:sp>
        <p:nvSpPr>
          <p:cNvPr id="10" name="TextBox 9">
            <a:extLst>
              <a:ext uri="{FF2B5EF4-FFF2-40B4-BE49-F238E27FC236}">
                <a16:creationId xmlns:a16="http://schemas.microsoft.com/office/drawing/2014/main" id="{988ED76E-BA6C-4B2B-87E3-4C9A9B71F58F}"/>
              </a:ext>
            </a:extLst>
          </p:cNvPr>
          <p:cNvSpPr txBox="1"/>
          <p:nvPr/>
        </p:nvSpPr>
        <p:spPr>
          <a:xfrm>
            <a:off x="3705101" y="2873829"/>
            <a:ext cx="2909455" cy="369332"/>
          </a:xfrm>
          <a:prstGeom prst="rect">
            <a:avLst/>
          </a:prstGeom>
          <a:solidFill>
            <a:schemeClr val="bg1"/>
          </a:solidFill>
          <a:ln>
            <a:noFill/>
          </a:ln>
        </p:spPr>
        <p:txBody>
          <a:bodyPr wrap="square" rtlCol="0">
            <a:spAutoFit/>
          </a:bodyPr>
          <a:lstStyle/>
          <a:p>
            <a:endParaRPr lang="en-US" dirty="0"/>
          </a:p>
        </p:txBody>
      </p:sp>
      <p:pic>
        <p:nvPicPr>
          <p:cNvPr id="9" name="Picture 8" descr="A screenshot of a cell phone&#10;&#10;Description generated with very high confidence">
            <a:extLst>
              <a:ext uri="{FF2B5EF4-FFF2-40B4-BE49-F238E27FC236}">
                <a16:creationId xmlns:a16="http://schemas.microsoft.com/office/drawing/2014/main" id="{38B520DF-D310-477B-98BB-C57F47907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357" y="1320749"/>
            <a:ext cx="6388925" cy="4951417"/>
          </a:xfrm>
          <a:prstGeom prst="rect">
            <a:avLst/>
          </a:prstGeom>
        </p:spPr>
      </p:pic>
      <p:grpSp>
        <p:nvGrpSpPr>
          <p:cNvPr id="3" name="Group 2">
            <a:extLst>
              <a:ext uri="{FF2B5EF4-FFF2-40B4-BE49-F238E27FC236}">
                <a16:creationId xmlns:a16="http://schemas.microsoft.com/office/drawing/2014/main" id="{57AF2AA3-5041-4AB1-A83C-E393CEC3D235}"/>
              </a:ext>
            </a:extLst>
          </p:cNvPr>
          <p:cNvGrpSpPr/>
          <p:nvPr/>
        </p:nvGrpSpPr>
        <p:grpSpPr>
          <a:xfrm>
            <a:off x="3618751" y="2789898"/>
            <a:ext cx="2578100" cy="1649884"/>
            <a:chOff x="3590471" y="2826266"/>
            <a:chExt cx="2578100" cy="1649884"/>
          </a:xfrm>
        </p:grpSpPr>
        <p:sp>
          <p:nvSpPr>
            <p:cNvPr id="11" name="TextBox 10">
              <a:extLst>
                <a:ext uri="{FF2B5EF4-FFF2-40B4-BE49-F238E27FC236}">
                  <a16:creationId xmlns:a16="http://schemas.microsoft.com/office/drawing/2014/main" id="{A15EE14A-1D41-4675-8A88-B02683C2FF68}"/>
                </a:ext>
              </a:extLst>
            </p:cNvPr>
            <p:cNvSpPr txBox="1"/>
            <p:nvPr/>
          </p:nvSpPr>
          <p:spPr>
            <a:xfrm>
              <a:off x="3616201" y="3906135"/>
              <a:ext cx="1353787" cy="570015"/>
            </a:xfrm>
            <a:prstGeom prst="rect">
              <a:avLst/>
            </a:prstGeom>
            <a:solidFill>
              <a:schemeClr val="bg1"/>
            </a:solidFill>
            <a:ln>
              <a:solidFill>
                <a:schemeClr val="bg1"/>
              </a:solid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F85E230-6105-4A1A-8568-BB237A5D0B37}"/>
                </a:ext>
              </a:extLst>
            </p:cNvPr>
            <p:cNvSpPr txBox="1"/>
            <p:nvPr/>
          </p:nvSpPr>
          <p:spPr>
            <a:xfrm>
              <a:off x="3590471" y="2826266"/>
              <a:ext cx="2578100" cy="369332"/>
            </a:xfrm>
            <a:prstGeom prst="rect">
              <a:avLst/>
            </a:prstGeom>
            <a:solidFill>
              <a:schemeClr val="bg1"/>
            </a:solidFill>
            <a:ln>
              <a:solidFill>
                <a:schemeClr val="bg1"/>
              </a:solidFill>
            </a:ln>
          </p:spPr>
          <p:txBody>
            <a:bodyPr wrap="square" rtlCol="0">
              <a:spAutoFit/>
            </a:bodyPr>
            <a:lstStyle/>
            <a:p>
              <a:endParaRPr lang="en-US" dirty="0"/>
            </a:p>
          </p:txBody>
        </p:sp>
      </p:grpSp>
    </p:spTree>
    <p:extLst>
      <p:ext uri="{BB962C8B-B14F-4D97-AF65-F5344CB8AC3E}">
        <p14:creationId xmlns:p14="http://schemas.microsoft.com/office/powerpoint/2010/main" val="78250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4629" y="269590"/>
            <a:ext cx="11567885" cy="1356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1147" y="1260229"/>
            <a:ext cx="6900984" cy="5175739"/>
          </a:xfrm>
        </p:spPr>
      </p:pic>
    </p:spTree>
    <p:extLst>
      <p:ext uri="{BB962C8B-B14F-4D97-AF65-F5344CB8AC3E}">
        <p14:creationId xmlns:p14="http://schemas.microsoft.com/office/powerpoint/2010/main" val="116457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03239-F44A-443E-8C72-FD301390DF5E}"/>
              </a:ext>
            </a:extLst>
          </p:cNvPr>
          <p:cNvPicPr>
            <a:picLocks noChangeAspect="1"/>
          </p:cNvPicPr>
          <p:nvPr/>
        </p:nvPicPr>
        <p:blipFill rotWithShape="1">
          <a:blip r:embed="rId3"/>
          <a:srcRect l="28299" t="37388" r="32191" b="20412"/>
          <a:stretch/>
        </p:blipFill>
        <p:spPr>
          <a:xfrm>
            <a:off x="1129353" y="489020"/>
            <a:ext cx="9936844" cy="5969887"/>
          </a:xfrm>
          <a:prstGeom prst="rect">
            <a:avLst/>
          </a:prstGeom>
        </p:spPr>
      </p:pic>
    </p:spTree>
    <p:extLst>
      <p:ext uri="{BB962C8B-B14F-4D97-AF65-F5344CB8AC3E}">
        <p14:creationId xmlns:p14="http://schemas.microsoft.com/office/powerpoint/2010/main" val="130351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B253EAC-7B4F-4FFB-A782-2197446434AB}"/>
              </a:ext>
            </a:extLst>
          </p:cNvPr>
          <p:cNvGrpSpPr/>
          <p:nvPr/>
        </p:nvGrpSpPr>
        <p:grpSpPr>
          <a:xfrm>
            <a:off x="3221724" y="1141190"/>
            <a:ext cx="5475663" cy="5418667"/>
            <a:chOff x="3212176" y="1308818"/>
            <a:chExt cx="5475663" cy="5418667"/>
          </a:xfrm>
        </p:grpSpPr>
        <p:sp>
          <p:nvSpPr>
            <p:cNvPr id="13" name="Oval 12">
              <a:extLst>
                <a:ext uri="{FF2B5EF4-FFF2-40B4-BE49-F238E27FC236}">
                  <a16:creationId xmlns:a16="http://schemas.microsoft.com/office/drawing/2014/main" id="{27BDE157-7520-4080-BF54-C3D1FB270CD6}"/>
                </a:ext>
              </a:extLst>
            </p:cNvPr>
            <p:cNvSpPr/>
            <p:nvPr/>
          </p:nvSpPr>
          <p:spPr>
            <a:xfrm>
              <a:off x="3212176" y="1308818"/>
              <a:ext cx="5475663" cy="5418667"/>
            </a:xfrm>
            <a:prstGeom prst="ellipse">
              <a:avLst/>
            </a:prstGeom>
            <a:solidFill>
              <a:schemeClr val="accent2">
                <a:lumMod val="5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7" name="TextBox 16">
              <a:extLst>
                <a:ext uri="{FF2B5EF4-FFF2-40B4-BE49-F238E27FC236}">
                  <a16:creationId xmlns:a16="http://schemas.microsoft.com/office/drawing/2014/main" id="{6BB1EBB0-27BA-4FCE-ABFE-90B7197ADB05}"/>
                </a:ext>
              </a:extLst>
            </p:cNvPr>
            <p:cNvSpPr txBox="1"/>
            <p:nvPr/>
          </p:nvSpPr>
          <p:spPr>
            <a:xfrm>
              <a:off x="4500521" y="1370461"/>
              <a:ext cx="3060834" cy="954107"/>
            </a:xfrm>
            <a:prstGeom prst="rect">
              <a:avLst/>
            </a:prstGeom>
            <a:noFill/>
            <a:ln w="38100">
              <a:noFill/>
            </a:ln>
          </p:spPr>
          <p:txBody>
            <a:bodyPr wrap="square" rtlCol="0">
              <a:spAutoFit/>
            </a:bodyPr>
            <a:lstStyle/>
            <a:p>
              <a:pPr algn="ctr"/>
              <a:r>
                <a:rPr lang="en-US" sz="2800" b="1">
                  <a:solidFill>
                    <a:schemeClr val="bg1"/>
                  </a:solidFill>
                </a:rPr>
                <a:t>Individual </a:t>
              </a:r>
            </a:p>
            <a:p>
              <a:pPr algn="ctr"/>
              <a:r>
                <a:rPr lang="en-US" sz="2800" b="1">
                  <a:solidFill>
                    <a:schemeClr val="bg1"/>
                  </a:solidFill>
                </a:rPr>
                <a:t>Trauma</a:t>
              </a:r>
            </a:p>
          </p:txBody>
        </p:sp>
      </p:grpSp>
      <p:sp>
        <p:nvSpPr>
          <p:cNvPr id="2" name="Title 1">
            <a:extLst>
              <a:ext uri="{FF2B5EF4-FFF2-40B4-BE49-F238E27FC236}">
                <a16:creationId xmlns:a16="http://schemas.microsoft.com/office/drawing/2014/main" id="{F326FBD5-8248-46A8-8A30-8A7F2971B271}"/>
              </a:ext>
            </a:extLst>
          </p:cNvPr>
          <p:cNvSpPr>
            <a:spLocks noGrp="1"/>
          </p:cNvSpPr>
          <p:nvPr>
            <p:ph type="title"/>
          </p:nvPr>
        </p:nvSpPr>
        <p:spPr>
          <a:xfrm>
            <a:off x="924338" y="82826"/>
            <a:ext cx="10342301" cy="1356360"/>
          </a:xfrm>
        </p:spPr>
        <p:txBody>
          <a:bodyPr/>
          <a:lstStyle/>
          <a:p>
            <a:pPr algn="ctr"/>
            <a:r>
              <a:rPr lang="en-US">
                <a:solidFill>
                  <a:srgbClr val="002060"/>
                </a:solidFill>
              </a:rPr>
              <a:t>Layers of Trauma</a:t>
            </a:r>
          </a:p>
        </p:txBody>
      </p:sp>
      <p:grpSp>
        <p:nvGrpSpPr>
          <p:cNvPr id="20" name="Group 19">
            <a:extLst>
              <a:ext uri="{FF2B5EF4-FFF2-40B4-BE49-F238E27FC236}">
                <a16:creationId xmlns:a16="http://schemas.microsoft.com/office/drawing/2014/main" id="{39138C5C-1668-4F69-AB24-7FC0C1A8077B}"/>
              </a:ext>
            </a:extLst>
          </p:cNvPr>
          <p:cNvGrpSpPr/>
          <p:nvPr/>
        </p:nvGrpSpPr>
        <p:grpSpPr>
          <a:xfrm>
            <a:off x="3746234" y="2088772"/>
            <a:ext cx="4485373" cy="4456497"/>
            <a:chOff x="3707322" y="2265910"/>
            <a:chExt cx="4485373" cy="4456497"/>
          </a:xfrm>
          <a:solidFill>
            <a:schemeClr val="accent2">
              <a:lumMod val="50000"/>
            </a:schemeClr>
          </a:solidFill>
        </p:grpSpPr>
        <p:sp>
          <p:nvSpPr>
            <p:cNvPr id="14" name="Oval 13">
              <a:extLst>
                <a:ext uri="{FF2B5EF4-FFF2-40B4-BE49-F238E27FC236}">
                  <a16:creationId xmlns:a16="http://schemas.microsoft.com/office/drawing/2014/main" id="{5149997A-673F-4519-9AE0-DCF1328C4ED8}"/>
                </a:ext>
              </a:extLst>
            </p:cNvPr>
            <p:cNvSpPr/>
            <p:nvPr/>
          </p:nvSpPr>
          <p:spPr>
            <a:xfrm>
              <a:off x="3707322" y="2265910"/>
              <a:ext cx="4485373" cy="4456497"/>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265BEA-0BFA-4F86-B55D-3CE9A7CE7F3E}"/>
                </a:ext>
              </a:extLst>
            </p:cNvPr>
            <p:cNvSpPr txBox="1"/>
            <p:nvPr/>
          </p:nvSpPr>
          <p:spPr>
            <a:xfrm>
              <a:off x="4847695" y="2547267"/>
              <a:ext cx="2230000" cy="954107"/>
            </a:xfrm>
            <a:prstGeom prst="rect">
              <a:avLst/>
            </a:prstGeom>
            <a:noFill/>
            <a:ln w="38100">
              <a:noFill/>
            </a:ln>
          </p:spPr>
          <p:txBody>
            <a:bodyPr wrap="square" rtlCol="0">
              <a:spAutoFit/>
            </a:bodyPr>
            <a:lstStyle/>
            <a:p>
              <a:pPr algn="ctr"/>
              <a:r>
                <a:rPr lang="en-US" sz="2800" b="1">
                  <a:solidFill>
                    <a:schemeClr val="bg1"/>
                  </a:solidFill>
                </a:rPr>
                <a:t>Community </a:t>
              </a:r>
            </a:p>
            <a:p>
              <a:pPr algn="ctr"/>
              <a:r>
                <a:rPr lang="en-US" sz="2800" b="1">
                  <a:solidFill>
                    <a:schemeClr val="bg1"/>
                  </a:solidFill>
                </a:rPr>
                <a:t>Trauma</a:t>
              </a:r>
            </a:p>
          </p:txBody>
        </p:sp>
      </p:grpSp>
      <p:grpSp>
        <p:nvGrpSpPr>
          <p:cNvPr id="22" name="Group 21">
            <a:extLst>
              <a:ext uri="{FF2B5EF4-FFF2-40B4-BE49-F238E27FC236}">
                <a16:creationId xmlns:a16="http://schemas.microsoft.com/office/drawing/2014/main" id="{646424FA-8CE3-4AAA-A179-FB461F11630B}"/>
              </a:ext>
            </a:extLst>
          </p:cNvPr>
          <p:cNvGrpSpPr/>
          <p:nvPr/>
        </p:nvGrpSpPr>
        <p:grpSpPr>
          <a:xfrm>
            <a:off x="4364588" y="3234866"/>
            <a:ext cx="3285631" cy="3280027"/>
            <a:chOff x="4325972" y="3448149"/>
            <a:chExt cx="3285631" cy="3280027"/>
          </a:xfrm>
          <a:solidFill>
            <a:schemeClr val="accent2">
              <a:lumMod val="50000"/>
            </a:schemeClr>
          </a:solidFill>
        </p:grpSpPr>
        <p:sp>
          <p:nvSpPr>
            <p:cNvPr id="11" name="Oval 10">
              <a:extLst>
                <a:ext uri="{FF2B5EF4-FFF2-40B4-BE49-F238E27FC236}">
                  <a16:creationId xmlns:a16="http://schemas.microsoft.com/office/drawing/2014/main" id="{5ED14D93-A577-404A-9632-9B0E7AA0D310}"/>
                </a:ext>
              </a:extLst>
            </p:cNvPr>
            <p:cNvSpPr/>
            <p:nvPr/>
          </p:nvSpPr>
          <p:spPr>
            <a:xfrm>
              <a:off x="4325972" y="3448149"/>
              <a:ext cx="3285631" cy="3280027"/>
            </a:xfrm>
            <a:prstGeom prst="ellipse">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723E90-8C61-4954-99DC-C5ACA7F6592C}"/>
                </a:ext>
              </a:extLst>
            </p:cNvPr>
            <p:cNvSpPr txBox="1"/>
            <p:nvPr/>
          </p:nvSpPr>
          <p:spPr>
            <a:xfrm>
              <a:off x="5128777" y="3648443"/>
              <a:ext cx="1746186" cy="954107"/>
            </a:xfrm>
            <a:prstGeom prst="rect">
              <a:avLst/>
            </a:prstGeom>
            <a:noFill/>
            <a:ln w="38100">
              <a:noFill/>
            </a:ln>
          </p:spPr>
          <p:txBody>
            <a:bodyPr wrap="square" rtlCol="0">
              <a:spAutoFit/>
            </a:bodyPr>
            <a:lstStyle/>
            <a:p>
              <a:pPr algn="ctr"/>
              <a:r>
                <a:rPr lang="en-US" sz="2800" b="1">
                  <a:solidFill>
                    <a:schemeClr val="bg1"/>
                  </a:solidFill>
                </a:rPr>
                <a:t>Historical </a:t>
              </a:r>
            </a:p>
            <a:p>
              <a:pPr algn="ctr"/>
              <a:r>
                <a:rPr lang="en-US" sz="2800" b="1">
                  <a:solidFill>
                    <a:schemeClr val="bg1"/>
                  </a:solidFill>
                </a:rPr>
                <a:t>Trauma</a:t>
              </a:r>
            </a:p>
          </p:txBody>
        </p:sp>
      </p:grpSp>
      <p:grpSp>
        <p:nvGrpSpPr>
          <p:cNvPr id="24" name="Group 23">
            <a:extLst>
              <a:ext uri="{FF2B5EF4-FFF2-40B4-BE49-F238E27FC236}">
                <a16:creationId xmlns:a16="http://schemas.microsoft.com/office/drawing/2014/main" id="{0E4476A5-1825-4D0F-8800-990D5514397A}"/>
              </a:ext>
            </a:extLst>
          </p:cNvPr>
          <p:cNvGrpSpPr/>
          <p:nvPr/>
        </p:nvGrpSpPr>
        <p:grpSpPr>
          <a:xfrm>
            <a:off x="4954139" y="4328920"/>
            <a:ext cx="2172696" cy="2185973"/>
            <a:chOff x="4883616" y="4519321"/>
            <a:chExt cx="2172696" cy="2185973"/>
          </a:xfrm>
          <a:solidFill>
            <a:schemeClr val="accent2">
              <a:lumMod val="50000"/>
            </a:schemeClr>
          </a:solidFill>
        </p:grpSpPr>
        <p:sp>
          <p:nvSpPr>
            <p:cNvPr id="12" name="Oval 11">
              <a:extLst>
                <a:ext uri="{FF2B5EF4-FFF2-40B4-BE49-F238E27FC236}">
                  <a16:creationId xmlns:a16="http://schemas.microsoft.com/office/drawing/2014/main" id="{E458B8B8-AF90-4E6C-9B01-704EDC6B3DC1}"/>
                </a:ext>
              </a:extLst>
            </p:cNvPr>
            <p:cNvSpPr/>
            <p:nvPr/>
          </p:nvSpPr>
          <p:spPr>
            <a:xfrm>
              <a:off x="4883616" y="4519321"/>
              <a:ext cx="2172696" cy="218597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C423428-D31D-43B3-9336-50513016F46E}"/>
                </a:ext>
              </a:extLst>
            </p:cNvPr>
            <p:cNvSpPr txBox="1"/>
            <p:nvPr/>
          </p:nvSpPr>
          <p:spPr>
            <a:xfrm>
              <a:off x="5034056" y="5115796"/>
              <a:ext cx="1929119" cy="954107"/>
            </a:xfrm>
            <a:prstGeom prst="rect">
              <a:avLst/>
            </a:prstGeom>
            <a:noFill/>
            <a:ln w="38100">
              <a:noFill/>
            </a:ln>
          </p:spPr>
          <p:txBody>
            <a:bodyPr wrap="square" rtlCol="0">
              <a:spAutoFit/>
            </a:bodyPr>
            <a:lstStyle/>
            <a:p>
              <a:pPr algn="ctr"/>
              <a:r>
                <a:rPr lang="en-US" sz="2800" b="1">
                  <a:solidFill>
                    <a:schemeClr val="bg1"/>
                  </a:solidFill>
                </a:rPr>
                <a:t>Systemic </a:t>
              </a:r>
            </a:p>
            <a:p>
              <a:pPr algn="ctr"/>
              <a:r>
                <a:rPr lang="en-US" sz="2800" b="1">
                  <a:solidFill>
                    <a:schemeClr val="bg1"/>
                  </a:solidFill>
                </a:rPr>
                <a:t>Oppression</a:t>
              </a:r>
            </a:p>
          </p:txBody>
        </p:sp>
      </p:grpSp>
      <p:sp>
        <p:nvSpPr>
          <p:cNvPr id="3" name="Oval 2"/>
          <p:cNvSpPr/>
          <p:nvPr/>
        </p:nvSpPr>
        <p:spPr>
          <a:xfrm>
            <a:off x="1671618" y="532408"/>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1618" y="937284"/>
            <a:ext cx="1729156" cy="646331"/>
          </a:xfrm>
          <a:prstGeom prst="rect">
            <a:avLst/>
          </a:prstGeom>
          <a:noFill/>
        </p:spPr>
        <p:txBody>
          <a:bodyPr wrap="square" rtlCol="0">
            <a:spAutoFit/>
          </a:bodyPr>
          <a:lstStyle/>
          <a:p>
            <a:pPr algn="ctr"/>
            <a:r>
              <a:rPr lang="en-US" sz="3600" b="1">
                <a:solidFill>
                  <a:schemeClr val="bg1"/>
                </a:solidFill>
              </a:rPr>
              <a:t>Poverty</a:t>
            </a:r>
          </a:p>
        </p:txBody>
      </p:sp>
      <p:sp>
        <p:nvSpPr>
          <p:cNvPr id="25" name="Oval 24"/>
          <p:cNvSpPr/>
          <p:nvPr/>
        </p:nvSpPr>
        <p:spPr>
          <a:xfrm>
            <a:off x="9533351" y="2492850"/>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77163" y="4820419"/>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7677" y="2595038"/>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750339" y="4807800"/>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562588" y="494132"/>
            <a:ext cx="1733289" cy="1583776"/>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6371" y="2848317"/>
            <a:ext cx="1729156" cy="1077218"/>
          </a:xfrm>
          <a:prstGeom prst="rect">
            <a:avLst/>
          </a:prstGeom>
          <a:noFill/>
        </p:spPr>
        <p:txBody>
          <a:bodyPr wrap="square" rtlCol="0">
            <a:spAutoFit/>
          </a:bodyPr>
          <a:lstStyle/>
          <a:p>
            <a:pPr algn="ctr"/>
            <a:r>
              <a:rPr lang="en-US" sz="3200" b="1">
                <a:solidFill>
                  <a:schemeClr val="bg1"/>
                </a:solidFill>
              </a:rPr>
              <a:t>Gender Inequity</a:t>
            </a:r>
          </a:p>
        </p:txBody>
      </p:sp>
      <p:sp>
        <p:nvSpPr>
          <p:cNvPr id="31" name="TextBox 30"/>
          <p:cNvSpPr txBox="1"/>
          <p:nvPr/>
        </p:nvSpPr>
        <p:spPr>
          <a:xfrm>
            <a:off x="1421268" y="5299273"/>
            <a:ext cx="1729156" cy="584775"/>
          </a:xfrm>
          <a:prstGeom prst="rect">
            <a:avLst/>
          </a:prstGeom>
          <a:noFill/>
        </p:spPr>
        <p:txBody>
          <a:bodyPr wrap="square" rtlCol="0">
            <a:spAutoFit/>
          </a:bodyPr>
          <a:lstStyle/>
          <a:p>
            <a:pPr algn="ctr"/>
            <a:r>
              <a:rPr lang="en-US" sz="3200" b="1">
                <a:solidFill>
                  <a:schemeClr val="bg1"/>
                </a:solidFill>
              </a:rPr>
              <a:t>Violence</a:t>
            </a:r>
          </a:p>
        </p:txBody>
      </p:sp>
      <p:sp>
        <p:nvSpPr>
          <p:cNvPr id="32" name="TextBox 31"/>
          <p:cNvSpPr txBox="1"/>
          <p:nvPr/>
        </p:nvSpPr>
        <p:spPr>
          <a:xfrm>
            <a:off x="8543935" y="900489"/>
            <a:ext cx="1729156" cy="646331"/>
          </a:xfrm>
          <a:prstGeom prst="rect">
            <a:avLst/>
          </a:prstGeom>
          <a:noFill/>
        </p:spPr>
        <p:txBody>
          <a:bodyPr wrap="square" rtlCol="0">
            <a:spAutoFit/>
          </a:bodyPr>
          <a:lstStyle/>
          <a:p>
            <a:pPr algn="ctr"/>
            <a:r>
              <a:rPr lang="en-US" sz="3600" b="1">
                <a:solidFill>
                  <a:schemeClr val="bg1"/>
                </a:solidFill>
              </a:rPr>
              <a:t>Racism</a:t>
            </a:r>
          </a:p>
        </p:txBody>
      </p:sp>
      <p:sp>
        <p:nvSpPr>
          <p:cNvPr id="33" name="TextBox 32"/>
          <p:cNvSpPr txBox="1"/>
          <p:nvPr/>
        </p:nvSpPr>
        <p:spPr>
          <a:xfrm>
            <a:off x="9548790" y="2807684"/>
            <a:ext cx="1729156" cy="954107"/>
          </a:xfrm>
          <a:prstGeom prst="rect">
            <a:avLst/>
          </a:prstGeom>
          <a:noFill/>
        </p:spPr>
        <p:txBody>
          <a:bodyPr wrap="square" rtlCol="0">
            <a:spAutoFit/>
          </a:bodyPr>
          <a:lstStyle/>
          <a:p>
            <a:pPr algn="ctr"/>
            <a:r>
              <a:rPr lang="en-US" sz="2800" b="1">
                <a:solidFill>
                  <a:schemeClr val="bg1"/>
                </a:solidFill>
              </a:rPr>
              <a:t>Lack of Access</a:t>
            </a:r>
          </a:p>
        </p:txBody>
      </p:sp>
      <p:sp>
        <p:nvSpPr>
          <p:cNvPr id="34" name="TextBox 33"/>
          <p:cNvSpPr txBox="1"/>
          <p:nvPr/>
        </p:nvSpPr>
        <p:spPr>
          <a:xfrm>
            <a:off x="8807424" y="4925673"/>
            <a:ext cx="1729156" cy="1200329"/>
          </a:xfrm>
          <a:prstGeom prst="rect">
            <a:avLst/>
          </a:prstGeom>
          <a:noFill/>
        </p:spPr>
        <p:txBody>
          <a:bodyPr wrap="square" rtlCol="0">
            <a:spAutoFit/>
          </a:bodyPr>
          <a:lstStyle/>
          <a:p>
            <a:pPr algn="ctr"/>
            <a:r>
              <a:rPr lang="en-US" sz="3600" b="1" err="1">
                <a:solidFill>
                  <a:schemeClr val="bg1"/>
                </a:solidFill>
              </a:rPr>
              <a:t>Xeno</a:t>
            </a:r>
            <a:r>
              <a:rPr lang="en-US" sz="3600" b="1">
                <a:solidFill>
                  <a:schemeClr val="bg1"/>
                </a:solidFill>
              </a:rPr>
              <a:t>-phobia </a:t>
            </a:r>
          </a:p>
        </p:txBody>
      </p:sp>
      <p:sp>
        <p:nvSpPr>
          <p:cNvPr id="35" name="Oval 34"/>
          <p:cNvSpPr/>
          <p:nvPr/>
        </p:nvSpPr>
        <p:spPr>
          <a:xfrm>
            <a:off x="10560157" y="1013589"/>
            <a:ext cx="1324916" cy="124809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29541" y="4110366"/>
            <a:ext cx="1324916" cy="124809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8308" y="1324433"/>
            <a:ext cx="1324916" cy="124809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414" y="4202964"/>
            <a:ext cx="1324916" cy="124809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586986" y="2171747"/>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904915" y="3912250"/>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314530" y="373993"/>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799435" y="5616660"/>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730659" y="1047369"/>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32914" y="1047369"/>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2467" y="399572"/>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57390" y="2225220"/>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82993" y="393112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245140" y="5804208"/>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9527" y="5728491"/>
            <a:ext cx="681136" cy="643588"/>
          </a:xfrm>
          <a:prstGeom prst="ellips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7" grpId="0" animBg="1"/>
      <p:bldP spid="28" grpId="0" animBg="1"/>
      <p:bldP spid="2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458B-28A9-415A-ACCB-519719BE1C2A}"/>
              </a:ext>
            </a:extLst>
          </p:cNvPr>
          <p:cNvSpPr>
            <a:spLocks noGrp="1"/>
          </p:cNvSpPr>
          <p:nvPr>
            <p:ph type="title"/>
          </p:nvPr>
        </p:nvSpPr>
        <p:spPr>
          <a:xfrm>
            <a:off x="1031404" y="227853"/>
            <a:ext cx="9875520" cy="1356360"/>
          </a:xfrm>
        </p:spPr>
        <p:txBody>
          <a:bodyPr>
            <a:normAutofit/>
          </a:bodyPr>
          <a:lstStyle/>
          <a:p>
            <a:pPr algn="ctr"/>
            <a:r>
              <a:rPr lang="en-US" sz="6600" dirty="0">
                <a:solidFill>
                  <a:srgbClr val="002060"/>
                </a:solidFill>
              </a:rPr>
              <a:t>Shifting our Lens…</a:t>
            </a:r>
          </a:p>
        </p:txBody>
      </p:sp>
      <p:sp>
        <p:nvSpPr>
          <p:cNvPr id="3" name="Title 1">
            <a:extLst>
              <a:ext uri="{FF2B5EF4-FFF2-40B4-BE49-F238E27FC236}">
                <a16:creationId xmlns:a16="http://schemas.microsoft.com/office/drawing/2014/main" id="{DC48455C-23EF-4CBF-8E20-AB7B2528F180}"/>
              </a:ext>
            </a:extLst>
          </p:cNvPr>
          <p:cNvSpPr txBox="1">
            <a:spLocks/>
          </p:cNvSpPr>
          <p:nvPr/>
        </p:nvSpPr>
        <p:spPr>
          <a:xfrm>
            <a:off x="3897038" y="2928620"/>
            <a:ext cx="779426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a:solidFill>
                  <a:srgbClr val="002060"/>
                </a:solidFill>
              </a:rPr>
              <a:t>What stories do we tell ourselves to explain behavior?</a:t>
            </a:r>
          </a:p>
        </p:txBody>
      </p:sp>
      <p:pic>
        <p:nvPicPr>
          <p:cNvPr id="5" name="Picture 4" descr="A close up of a logo&#10;&#10;Description generated with very high confidence">
            <a:extLst>
              <a:ext uri="{FF2B5EF4-FFF2-40B4-BE49-F238E27FC236}">
                <a16:creationId xmlns:a16="http://schemas.microsoft.com/office/drawing/2014/main" id="{3CF144CF-4585-4F7C-A531-980868018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00" y="2130295"/>
            <a:ext cx="3143492" cy="3143492"/>
          </a:xfrm>
          <a:prstGeom prst="rect">
            <a:avLst/>
          </a:prstGeom>
        </p:spPr>
      </p:pic>
    </p:spTree>
    <p:extLst>
      <p:ext uri="{BB962C8B-B14F-4D97-AF65-F5344CB8AC3E}">
        <p14:creationId xmlns:p14="http://schemas.microsoft.com/office/powerpoint/2010/main" val="428054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19027"/>
            <a:ext cx="9875520" cy="1356360"/>
          </a:xfrm>
        </p:spPr>
        <p:txBody>
          <a:bodyPr>
            <a:normAutofit/>
          </a:bodyPr>
          <a:lstStyle/>
          <a:p>
            <a:pPr algn="ctr"/>
            <a:r>
              <a:rPr lang="en-US" sz="6600" dirty="0">
                <a:solidFill>
                  <a:srgbClr val="002060"/>
                </a:solidFill>
              </a:rPr>
              <a:t>Brain Development </a:t>
            </a:r>
          </a:p>
        </p:txBody>
      </p:sp>
      <p:sp>
        <p:nvSpPr>
          <p:cNvPr id="3" name="Content Placeholder 2"/>
          <p:cNvSpPr>
            <a:spLocks noGrp="1"/>
          </p:cNvSpPr>
          <p:nvPr>
            <p:ph idx="1"/>
          </p:nvPr>
        </p:nvSpPr>
        <p:spPr>
          <a:xfrm>
            <a:off x="536609" y="1248878"/>
            <a:ext cx="5876892" cy="5200048"/>
          </a:xfrm>
        </p:spPr>
        <p:txBody>
          <a:bodyPr>
            <a:normAutofit/>
          </a:bodyPr>
          <a:lstStyle/>
          <a:p>
            <a:pPr>
              <a:buClr>
                <a:schemeClr val="accent2">
                  <a:lumMod val="75000"/>
                </a:schemeClr>
              </a:buClr>
              <a:defRPr/>
            </a:pPr>
            <a:r>
              <a:rPr lang="en-US" sz="3200" dirty="0">
                <a:solidFill>
                  <a:srgbClr val="002060"/>
                </a:solidFill>
              </a:rPr>
              <a:t>At birth, the brain is about </a:t>
            </a:r>
            <a:r>
              <a:rPr lang="en-US" sz="3200" b="1" dirty="0">
                <a:solidFill>
                  <a:schemeClr val="accent2">
                    <a:lumMod val="75000"/>
                  </a:schemeClr>
                </a:solidFill>
              </a:rPr>
              <a:t>25% the size</a:t>
            </a:r>
            <a:r>
              <a:rPr lang="en-US" sz="3200" b="1" dirty="0">
                <a:solidFill>
                  <a:srgbClr val="92D050"/>
                </a:solidFill>
              </a:rPr>
              <a:t> </a:t>
            </a:r>
            <a:r>
              <a:rPr lang="en-US" sz="3200" dirty="0">
                <a:solidFill>
                  <a:srgbClr val="002060"/>
                </a:solidFill>
              </a:rPr>
              <a:t>of the adult brain in weight and volume (less than 1lb), but contains nearly the </a:t>
            </a:r>
            <a:r>
              <a:rPr lang="en-US" sz="3200" b="1" dirty="0">
                <a:solidFill>
                  <a:schemeClr val="accent2">
                    <a:lumMod val="75000"/>
                  </a:schemeClr>
                </a:solidFill>
              </a:rPr>
              <a:t>same number of brain cells </a:t>
            </a:r>
            <a:r>
              <a:rPr lang="en-US" sz="3200" dirty="0">
                <a:solidFill>
                  <a:srgbClr val="002060"/>
                </a:solidFill>
              </a:rPr>
              <a:t>or neurons (86 billion).</a:t>
            </a:r>
          </a:p>
          <a:p>
            <a:pPr>
              <a:buClr>
                <a:schemeClr val="accent2">
                  <a:lumMod val="75000"/>
                </a:schemeClr>
              </a:buClr>
              <a:defRPr/>
            </a:pPr>
            <a:r>
              <a:rPr lang="en-US" sz="3200" dirty="0">
                <a:solidFill>
                  <a:srgbClr val="002060"/>
                </a:solidFill>
              </a:rPr>
              <a:t>The brain stem and lower brain are well developed, but the </a:t>
            </a:r>
            <a:r>
              <a:rPr lang="en-US" sz="3200" b="1" dirty="0">
                <a:solidFill>
                  <a:schemeClr val="accent2">
                    <a:lumMod val="75000"/>
                  </a:schemeClr>
                </a:solidFill>
              </a:rPr>
              <a:t>higher regions are less developed</a:t>
            </a:r>
            <a:r>
              <a:rPr lang="en-US" sz="3200" dirty="0">
                <a:solidFill>
                  <a:srgbClr val="002060"/>
                </a:solidFill>
              </a:rPr>
              <a:t>. </a:t>
            </a:r>
          </a:p>
        </p:txBody>
      </p:sp>
      <p:pic>
        <p:nvPicPr>
          <p:cNvPr id="5" name="Picture 4">
            <a:extLst>
              <a:ext uri="{FF2B5EF4-FFF2-40B4-BE49-F238E27FC236}">
                <a16:creationId xmlns:a16="http://schemas.microsoft.com/office/drawing/2014/main" id="{6326E459-2858-456D-956F-6E419C59EBF0}"/>
              </a:ext>
            </a:extLst>
          </p:cNvPr>
          <p:cNvPicPr>
            <a:picLocks noChangeAspect="1"/>
          </p:cNvPicPr>
          <p:nvPr/>
        </p:nvPicPr>
        <p:blipFill rotWithShape="1">
          <a:blip r:embed="rId3">
            <a:extLst>
              <a:ext uri="{28A0092B-C50C-407E-A947-70E740481C1C}">
                <a14:useLocalDpi xmlns:a14="http://schemas.microsoft.com/office/drawing/2010/main" val="0"/>
              </a:ext>
            </a:extLst>
          </a:blip>
          <a:srcRect l="10001" t="6731" r="9619" b="6644"/>
          <a:stretch/>
        </p:blipFill>
        <p:spPr>
          <a:xfrm>
            <a:off x="6298481" y="1579880"/>
            <a:ext cx="5404570" cy="4372929"/>
          </a:xfrm>
          <a:prstGeom prst="rect">
            <a:avLst/>
          </a:prstGeom>
        </p:spPr>
      </p:pic>
    </p:spTree>
    <p:extLst>
      <p:ext uri="{BB962C8B-B14F-4D97-AF65-F5344CB8AC3E}">
        <p14:creationId xmlns:p14="http://schemas.microsoft.com/office/powerpoint/2010/main" val="158106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336" y="1060604"/>
            <a:ext cx="6151205" cy="5538710"/>
          </a:xfrm>
          <a:prstGeom prst="rect">
            <a:avLst/>
          </a:prstGeom>
        </p:spPr>
      </p:pic>
      <p:sp>
        <p:nvSpPr>
          <p:cNvPr id="4" name="Title 1"/>
          <p:cNvSpPr txBox="1">
            <a:spLocks/>
          </p:cNvSpPr>
          <p:nvPr/>
        </p:nvSpPr>
        <p:spPr>
          <a:xfrm>
            <a:off x="1012372" y="-1"/>
            <a:ext cx="9875520" cy="1404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a:solidFill>
                  <a:srgbClr val="002060"/>
                </a:solidFill>
              </a:rPr>
              <a:t>Synaptic Density</a:t>
            </a:r>
          </a:p>
        </p:txBody>
      </p:sp>
    </p:spTree>
    <p:extLst>
      <p:ext uri="{BB962C8B-B14F-4D97-AF65-F5344CB8AC3E}">
        <p14:creationId xmlns:p14="http://schemas.microsoft.com/office/powerpoint/2010/main" val="420557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5989" y="222603"/>
            <a:ext cx="1132352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 on the Brain</a:t>
            </a:r>
          </a:p>
        </p:txBody>
      </p:sp>
      <p:sp>
        <p:nvSpPr>
          <p:cNvPr id="6" name="TextBox 5"/>
          <p:cNvSpPr txBox="1"/>
          <p:nvPr/>
        </p:nvSpPr>
        <p:spPr>
          <a:xfrm>
            <a:off x="685801" y="1406772"/>
            <a:ext cx="8077200" cy="5078313"/>
          </a:xfrm>
          <a:prstGeom prst="rect">
            <a:avLst/>
          </a:prstGeom>
          <a:noFill/>
        </p:spPr>
        <p:txBody>
          <a:bodyPr wrap="square" rtlCol="0">
            <a:spAutoFit/>
          </a:bodyPr>
          <a:lstStyle/>
          <a:p>
            <a:r>
              <a:rPr lang="en-US" sz="3600" b="1" dirty="0">
                <a:solidFill>
                  <a:schemeClr val="accent2">
                    <a:lumMod val="75000"/>
                  </a:schemeClr>
                </a:solidFill>
              </a:rPr>
              <a:t>Trauma</a:t>
            </a:r>
            <a:r>
              <a:rPr lang="en-US" sz="3600" b="1" dirty="0">
                <a:solidFill>
                  <a:srgbClr val="92D050"/>
                </a:solidFill>
              </a:rPr>
              <a:t> </a:t>
            </a:r>
            <a:r>
              <a:rPr lang="en-US" sz="3200" dirty="0">
                <a:solidFill>
                  <a:srgbClr val="002060"/>
                </a:solidFill>
              </a:rPr>
              <a:t>can impact the developing brain by…</a:t>
            </a:r>
          </a:p>
          <a:p>
            <a:pPr marL="457200" indent="-457200">
              <a:buFont typeface="Arial" panose="020B0604020202020204" pitchFamily="34" charset="0"/>
              <a:buChar char="•"/>
            </a:pPr>
            <a:r>
              <a:rPr lang="en-US" sz="3200" dirty="0">
                <a:solidFill>
                  <a:srgbClr val="002060"/>
                </a:solidFill>
              </a:rPr>
              <a:t>Reducing the number of </a:t>
            </a:r>
            <a:r>
              <a:rPr lang="en-US" sz="3200" b="1" dirty="0">
                <a:solidFill>
                  <a:schemeClr val="accent2">
                    <a:lumMod val="75000"/>
                  </a:schemeClr>
                </a:solidFill>
              </a:rPr>
              <a:t>connections</a:t>
            </a:r>
            <a:r>
              <a:rPr lang="en-US" sz="3200" dirty="0">
                <a:solidFill>
                  <a:srgbClr val="002060"/>
                </a:solidFill>
              </a:rPr>
              <a:t> formed</a:t>
            </a:r>
          </a:p>
          <a:p>
            <a:pPr marL="457200" indent="-457200">
              <a:buFont typeface="Arial" panose="020B0604020202020204" pitchFamily="34" charset="0"/>
              <a:buChar char="•"/>
            </a:pPr>
            <a:r>
              <a:rPr lang="en-US" sz="3200" dirty="0">
                <a:solidFill>
                  <a:srgbClr val="002060"/>
                </a:solidFill>
              </a:rPr>
              <a:t>Reducing the </a:t>
            </a:r>
            <a:r>
              <a:rPr lang="en-US" sz="3200" b="1" dirty="0">
                <a:solidFill>
                  <a:schemeClr val="accent2">
                    <a:lumMod val="75000"/>
                  </a:schemeClr>
                </a:solidFill>
              </a:rPr>
              <a:t>size of the cortex</a:t>
            </a:r>
          </a:p>
          <a:p>
            <a:pPr marL="457200" indent="-457200">
              <a:buFont typeface="Arial" panose="020B0604020202020204" pitchFamily="34" charset="0"/>
              <a:buChar char="•"/>
            </a:pPr>
            <a:r>
              <a:rPr lang="en-US" sz="3200" dirty="0">
                <a:solidFill>
                  <a:srgbClr val="002060"/>
                </a:solidFill>
              </a:rPr>
              <a:t>Strengthening </a:t>
            </a:r>
            <a:r>
              <a:rPr lang="en-US" sz="3200" b="1" dirty="0">
                <a:solidFill>
                  <a:schemeClr val="accent2">
                    <a:lumMod val="75000"/>
                  </a:schemeClr>
                </a:solidFill>
              </a:rPr>
              <a:t>survival</a:t>
            </a:r>
            <a:r>
              <a:rPr lang="en-US" sz="3200" dirty="0">
                <a:solidFill>
                  <a:srgbClr val="002060"/>
                </a:solidFill>
              </a:rPr>
              <a:t> connections</a:t>
            </a:r>
          </a:p>
          <a:p>
            <a:r>
              <a:rPr lang="en-US" sz="3200" b="1" dirty="0">
                <a:solidFill>
                  <a:schemeClr val="accent2">
                    <a:lumMod val="75000"/>
                  </a:schemeClr>
                </a:solidFill>
              </a:rPr>
              <a:t>Resulting in</a:t>
            </a:r>
            <a:r>
              <a:rPr lang="en-US" sz="3200" dirty="0">
                <a:solidFill>
                  <a:srgbClr val="002060"/>
                </a:solidFill>
              </a:rPr>
              <a:t>…</a:t>
            </a:r>
          </a:p>
          <a:p>
            <a:pPr marL="457200" indent="-457200">
              <a:buFont typeface="Arial" panose="020B0604020202020204" pitchFamily="34" charset="0"/>
              <a:buChar char="•"/>
            </a:pPr>
            <a:r>
              <a:rPr lang="en-US" sz="3200" dirty="0">
                <a:solidFill>
                  <a:srgbClr val="002060"/>
                </a:solidFill>
              </a:rPr>
              <a:t>Memory problems</a:t>
            </a:r>
          </a:p>
          <a:p>
            <a:pPr marL="457200" indent="-457200">
              <a:buFont typeface="Arial" panose="020B0604020202020204" pitchFamily="34" charset="0"/>
              <a:buChar char="•"/>
            </a:pPr>
            <a:r>
              <a:rPr lang="en-US" sz="3200" dirty="0">
                <a:solidFill>
                  <a:srgbClr val="002060"/>
                </a:solidFill>
              </a:rPr>
              <a:t>Attention difficulty</a:t>
            </a:r>
          </a:p>
          <a:p>
            <a:pPr marL="457200" indent="-457200">
              <a:buFont typeface="Arial" panose="020B0604020202020204" pitchFamily="34" charset="0"/>
              <a:buChar char="•"/>
            </a:pPr>
            <a:r>
              <a:rPr lang="en-US" sz="3200" dirty="0">
                <a:solidFill>
                  <a:srgbClr val="002060"/>
                </a:solidFill>
              </a:rPr>
              <a:t>Language development delays</a:t>
            </a:r>
          </a:p>
          <a:p>
            <a:pPr marL="457200" indent="-457200">
              <a:buFont typeface="Arial" panose="020B0604020202020204" pitchFamily="34" charset="0"/>
              <a:buChar char="•"/>
            </a:pPr>
            <a:r>
              <a:rPr lang="en-US" sz="3200" dirty="0">
                <a:solidFill>
                  <a:srgbClr val="002060"/>
                </a:solidFill>
              </a:rPr>
              <a:t>Emotional and behavioral regulation issues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943" y="2471057"/>
            <a:ext cx="2786743" cy="2786743"/>
          </a:xfrm>
          <a:prstGeom prst="rect">
            <a:avLst/>
          </a:prstGeom>
        </p:spPr>
      </p:pic>
    </p:spTree>
    <p:extLst>
      <p:ext uri="{BB962C8B-B14F-4D97-AF65-F5344CB8AC3E}">
        <p14:creationId xmlns:p14="http://schemas.microsoft.com/office/powerpoint/2010/main" val="172331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 y="1547481"/>
            <a:ext cx="628048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2060"/>
                </a:solidFill>
              </a:rPr>
              <a:t>When the </a:t>
            </a:r>
            <a:r>
              <a:rPr lang="en-US" sz="2800" b="1" dirty="0">
                <a:solidFill>
                  <a:schemeClr val="accent2">
                    <a:lumMod val="50000"/>
                  </a:schemeClr>
                </a:solidFill>
              </a:rPr>
              <a:t>stress response </a:t>
            </a:r>
            <a:r>
              <a:rPr lang="en-US" sz="2800" dirty="0">
                <a:solidFill>
                  <a:schemeClr val="accent2">
                    <a:lumMod val="50000"/>
                  </a:schemeClr>
                </a:solidFill>
              </a:rPr>
              <a:t>is activated</a:t>
            </a:r>
            <a:r>
              <a:rPr lang="en-US" sz="2800" dirty="0">
                <a:solidFill>
                  <a:srgbClr val="002060"/>
                </a:solidFill>
              </a:rPr>
              <a:t>, the release of </a:t>
            </a:r>
            <a:r>
              <a:rPr lang="en-US" sz="2800" b="1" dirty="0">
                <a:solidFill>
                  <a:schemeClr val="accent2">
                    <a:lumMod val="50000"/>
                  </a:schemeClr>
                </a:solidFill>
              </a:rPr>
              <a:t>cortisol</a:t>
            </a:r>
            <a:r>
              <a:rPr lang="en-US" sz="2800" b="1" dirty="0">
                <a:solidFill>
                  <a:srgbClr val="92D050"/>
                </a:solidFill>
              </a:rPr>
              <a:t> </a:t>
            </a:r>
            <a:r>
              <a:rPr lang="en-US" sz="2800" dirty="0">
                <a:solidFill>
                  <a:srgbClr val="002060"/>
                </a:solidFill>
              </a:rPr>
              <a:t>can lead to the creation of </a:t>
            </a:r>
            <a:r>
              <a:rPr lang="en-US" sz="2800" b="1" dirty="0">
                <a:solidFill>
                  <a:schemeClr val="accent2">
                    <a:lumMod val="50000"/>
                  </a:schemeClr>
                </a:solidFill>
              </a:rPr>
              <a:t>flashbulb memories </a:t>
            </a:r>
            <a:r>
              <a:rPr lang="en-US" sz="2800" dirty="0">
                <a:solidFill>
                  <a:srgbClr val="002060"/>
                </a:solidFill>
              </a:rPr>
              <a:t>of events associated with </a:t>
            </a:r>
            <a:r>
              <a:rPr lang="en-US" sz="2800" b="1" dirty="0">
                <a:solidFill>
                  <a:schemeClr val="accent2">
                    <a:lumMod val="50000"/>
                  </a:schemeClr>
                </a:solidFill>
              </a:rPr>
              <a:t>intense</a:t>
            </a:r>
            <a:r>
              <a:rPr lang="en-US" sz="2800" b="1" dirty="0">
                <a:solidFill>
                  <a:schemeClr val="accent2">
                    <a:lumMod val="75000"/>
                  </a:schemeClr>
                </a:solidFill>
              </a:rPr>
              <a:t> </a:t>
            </a:r>
            <a:r>
              <a:rPr lang="en-US" sz="2800" b="1" dirty="0">
                <a:solidFill>
                  <a:schemeClr val="accent2">
                    <a:lumMod val="50000"/>
                  </a:schemeClr>
                </a:solidFill>
              </a:rPr>
              <a:t>emotional reactions,</a:t>
            </a:r>
            <a:r>
              <a:rPr lang="en-US" sz="2800" dirty="0">
                <a:solidFill>
                  <a:schemeClr val="accent2">
                    <a:lumMod val="50000"/>
                  </a:schemeClr>
                </a:solidFill>
              </a:rPr>
              <a:t> </a:t>
            </a:r>
            <a:r>
              <a:rPr lang="en-US" sz="2800" dirty="0">
                <a:solidFill>
                  <a:srgbClr val="002060"/>
                </a:solidFill>
              </a:rPr>
              <a:t>both positive and negative.</a:t>
            </a:r>
          </a:p>
          <a:p>
            <a:endParaRPr lang="en-US" sz="2800" dirty="0">
              <a:solidFill>
                <a:srgbClr val="002060"/>
              </a:solidFill>
            </a:endParaRPr>
          </a:p>
          <a:p>
            <a:pPr marL="285750" indent="-285750">
              <a:buFont typeface="Arial" panose="020B0604020202020204" pitchFamily="34" charset="0"/>
              <a:buChar char="•"/>
            </a:pPr>
            <a:r>
              <a:rPr lang="en-US" sz="2800" b="1" dirty="0">
                <a:solidFill>
                  <a:schemeClr val="accent2">
                    <a:lumMod val="50000"/>
                  </a:schemeClr>
                </a:solidFill>
              </a:rPr>
              <a:t>Triggers</a:t>
            </a:r>
            <a:r>
              <a:rPr lang="en-US" sz="2800" dirty="0">
                <a:solidFill>
                  <a:srgbClr val="002060"/>
                </a:solidFill>
              </a:rPr>
              <a:t> are formed that allow for intense </a:t>
            </a:r>
            <a:r>
              <a:rPr lang="en-US" sz="2800" b="1" dirty="0">
                <a:solidFill>
                  <a:schemeClr val="accent2">
                    <a:lumMod val="50000"/>
                  </a:schemeClr>
                </a:solidFill>
              </a:rPr>
              <a:t>physiological recall </a:t>
            </a:r>
            <a:r>
              <a:rPr lang="en-US" sz="2800" dirty="0">
                <a:solidFill>
                  <a:srgbClr val="002060"/>
                </a:solidFill>
              </a:rPr>
              <a:t>of these powerful memories.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1169022"/>
            <a:ext cx="2705100" cy="2705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3394528"/>
            <a:ext cx="2914989" cy="2914989"/>
          </a:xfrm>
          <a:prstGeom prst="rect">
            <a:avLst/>
          </a:prstGeom>
        </p:spPr>
      </p:pic>
      <p:sp>
        <p:nvSpPr>
          <p:cNvPr id="8" name="Title 1">
            <a:extLst>
              <a:ext uri="{FF2B5EF4-FFF2-40B4-BE49-F238E27FC236}">
                <a16:creationId xmlns:a16="http://schemas.microsoft.com/office/drawing/2014/main" id="{67D420D0-BDA5-4DA9-A835-B7BAC29804A6}"/>
              </a:ext>
            </a:extLst>
          </p:cNvPr>
          <p:cNvSpPr txBox="1">
            <a:spLocks/>
          </p:cNvSpPr>
          <p:nvPr/>
        </p:nvSpPr>
        <p:spPr>
          <a:xfrm>
            <a:off x="475989" y="222603"/>
            <a:ext cx="1132352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Impact of Trauma on the Brain</a:t>
            </a:r>
          </a:p>
        </p:txBody>
      </p:sp>
    </p:spTree>
    <p:extLst>
      <p:ext uri="{BB962C8B-B14F-4D97-AF65-F5344CB8AC3E}">
        <p14:creationId xmlns:p14="http://schemas.microsoft.com/office/powerpoint/2010/main" val="168201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85" y="169350"/>
            <a:ext cx="9875520" cy="1356360"/>
          </a:xfrm>
        </p:spPr>
        <p:txBody>
          <a:bodyPr>
            <a:normAutofit/>
          </a:bodyPr>
          <a:lstStyle/>
          <a:p>
            <a:pPr algn="ctr"/>
            <a:r>
              <a:rPr lang="en-US" sz="6600" dirty="0">
                <a:solidFill>
                  <a:srgbClr val="002060"/>
                </a:solidFill>
              </a:rPr>
              <a:t>Impact on the Body</a:t>
            </a:r>
          </a:p>
        </p:txBody>
      </p:sp>
      <p:sp>
        <p:nvSpPr>
          <p:cNvPr id="4" name="TextBox 3"/>
          <p:cNvSpPr txBox="1"/>
          <p:nvPr/>
        </p:nvSpPr>
        <p:spPr>
          <a:xfrm>
            <a:off x="5077891" y="1060708"/>
            <a:ext cx="6804177" cy="4832092"/>
          </a:xfrm>
          <a:prstGeom prst="rect">
            <a:avLst/>
          </a:prstGeom>
          <a:noFill/>
        </p:spPr>
        <p:txBody>
          <a:bodyPr wrap="square" rtlCol="0">
            <a:spAutoFit/>
          </a:bodyPr>
          <a:lstStyle/>
          <a:p>
            <a:endParaRPr lang="en-US" sz="3200">
              <a:solidFill>
                <a:srgbClr val="002060"/>
              </a:solidFill>
            </a:endParaRPr>
          </a:p>
          <a:p>
            <a:r>
              <a:rPr lang="en-US" sz="3200">
                <a:solidFill>
                  <a:srgbClr val="002060"/>
                </a:solidFill>
              </a:rPr>
              <a:t>If an individual’s body is responding to </a:t>
            </a:r>
            <a:r>
              <a:rPr lang="en-US" sz="3600" b="1">
                <a:solidFill>
                  <a:schemeClr val="accent2">
                    <a:lumMod val="75000"/>
                  </a:schemeClr>
                </a:solidFill>
              </a:rPr>
              <a:t>acute stress </a:t>
            </a:r>
            <a:r>
              <a:rPr lang="en-US" sz="3200">
                <a:solidFill>
                  <a:srgbClr val="002060"/>
                </a:solidFill>
              </a:rPr>
              <a:t>for a prolonged period, whether a child or adult, the </a:t>
            </a:r>
            <a:r>
              <a:rPr lang="en-US" sz="3600" b="1">
                <a:solidFill>
                  <a:schemeClr val="accent2">
                    <a:lumMod val="75000"/>
                  </a:schemeClr>
                </a:solidFill>
              </a:rPr>
              <a:t>increased adrenaline </a:t>
            </a:r>
            <a:r>
              <a:rPr lang="en-US" sz="3200">
                <a:solidFill>
                  <a:srgbClr val="002060"/>
                </a:solidFill>
              </a:rPr>
              <a:t>and other hormones can cause </a:t>
            </a:r>
            <a:r>
              <a:rPr lang="en-US" sz="3600" b="1">
                <a:solidFill>
                  <a:schemeClr val="accent2">
                    <a:lumMod val="75000"/>
                  </a:schemeClr>
                </a:solidFill>
              </a:rPr>
              <a:t>increased blood sugars</a:t>
            </a:r>
            <a:r>
              <a:rPr lang="en-US" sz="3200">
                <a:solidFill>
                  <a:srgbClr val="002060"/>
                </a:solidFill>
              </a:rPr>
              <a:t>, heart rates and changes in blood flow along with other often </a:t>
            </a:r>
            <a:r>
              <a:rPr lang="en-US" sz="3600" b="1">
                <a:solidFill>
                  <a:schemeClr val="accent2">
                    <a:lumMod val="75000"/>
                  </a:schemeClr>
                </a:solidFill>
              </a:rPr>
              <a:t>harmful biological responses</a:t>
            </a:r>
            <a:r>
              <a:rPr lang="en-US" sz="3600">
                <a:solidFill>
                  <a:srgbClr val="002060"/>
                </a:solidFill>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0" y="1639876"/>
            <a:ext cx="2090956" cy="20909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146" y="3981147"/>
            <a:ext cx="2114853" cy="21148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614" y="3981147"/>
            <a:ext cx="1993900" cy="19939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6666" y="1776025"/>
            <a:ext cx="1954807" cy="1954807"/>
          </a:xfrm>
          <a:prstGeom prst="rect">
            <a:avLst/>
          </a:prstGeom>
        </p:spPr>
      </p:pic>
    </p:spTree>
    <p:extLst>
      <p:ext uri="{BB962C8B-B14F-4D97-AF65-F5344CB8AC3E}">
        <p14:creationId xmlns:p14="http://schemas.microsoft.com/office/powerpoint/2010/main" val="10778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01755" y="2748141"/>
            <a:ext cx="7153299" cy="1694325"/>
            <a:chOff x="709" y="2256"/>
            <a:chExt cx="3899" cy="791"/>
          </a:xfrm>
        </p:grpSpPr>
        <p:sp>
          <p:nvSpPr>
            <p:cNvPr id="42001" name="Freeform 5"/>
            <p:cNvSpPr>
              <a:spLocks/>
            </p:cNvSpPr>
            <p:nvPr/>
          </p:nvSpPr>
          <p:spPr bwMode="auto">
            <a:xfrm>
              <a:off x="709" y="2256"/>
              <a:ext cx="3899" cy="791"/>
            </a:xfrm>
            <a:custGeom>
              <a:avLst/>
              <a:gdLst>
                <a:gd name="T0" fmla="*/ 0 w 3901"/>
                <a:gd name="T1" fmla="*/ 801 h 786"/>
                <a:gd name="T2" fmla="*/ 182 w 3901"/>
                <a:gd name="T3" fmla="*/ 749 h 786"/>
                <a:gd name="T4" fmla="*/ 545 w 3901"/>
                <a:gd name="T5" fmla="*/ 453 h 786"/>
                <a:gd name="T6" fmla="*/ 771 w 3901"/>
                <a:gd name="T7" fmla="*/ 302 h 786"/>
                <a:gd name="T8" fmla="*/ 983 w 3901"/>
                <a:gd name="T9" fmla="*/ 248 h 786"/>
                <a:gd name="T10" fmla="*/ 1301 w 3901"/>
                <a:gd name="T11" fmla="*/ 348 h 786"/>
                <a:gd name="T12" fmla="*/ 1709 w 3901"/>
                <a:gd name="T13" fmla="*/ 601 h 786"/>
                <a:gd name="T14" fmla="*/ 2163 w 3901"/>
                <a:gd name="T15" fmla="*/ 801 h 786"/>
                <a:gd name="T16" fmla="*/ 2480 w 3901"/>
                <a:gd name="T17" fmla="*/ 846 h 786"/>
                <a:gd name="T18" fmla="*/ 2888 w 3901"/>
                <a:gd name="T19" fmla="*/ 695 h 786"/>
                <a:gd name="T20" fmla="*/ 3327 w 3901"/>
                <a:gd name="T21" fmla="*/ 302 h 786"/>
                <a:gd name="T22" fmla="*/ 3735 w 3901"/>
                <a:gd name="T23" fmla="*/ 46 h 786"/>
                <a:gd name="T24" fmla="*/ 3871 w 3901"/>
                <a:gd name="T25" fmla="*/ 0 h 7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01"/>
                <a:gd name="T40" fmla="*/ 0 h 786"/>
                <a:gd name="T41" fmla="*/ 3901 w 3901"/>
                <a:gd name="T42" fmla="*/ 786 h 7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01" h="786">
                  <a:moveTo>
                    <a:pt x="0" y="726"/>
                  </a:moveTo>
                  <a:cubicBezTo>
                    <a:pt x="45" y="730"/>
                    <a:pt x="91" y="734"/>
                    <a:pt x="182" y="681"/>
                  </a:cubicBezTo>
                  <a:cubicBezTo>
                    <a:pt x="273" y="628"/>
                    <a:pt x="447" y="476"/>
                    <a:pt x="545" y="408"/>
                  </a:cubicBezTo>
                  <a:cubicBezTo>
                    <a:pt x="643" y="340"/>
                    <a:pt x="696" y="302"/>
                    <a:pt x="771" y="272"/>
                  </a:cubicBezTo>
                  <a:cubicBezTo>
                    <a:pt x="846" y="242"/>
                    <a:pt x="907" y="219"/>
                    <a:pt x="998" y="227"/>
                  </a:cubicBezTo>
                  <a:cubicBezTo>
                    <a:pt x="1089" y="235"/>
                    <a:pt x="1195" y="265"/>
                    <a:pt x="1316" y="318"/>
                  </a:cubicBezTo>
                  <a:cubicBezTo>
                    <a:pt x="1437" y="371"/>
                    <a:pt x="1580" y="476"/>
                    <a:pt x="1724" y="544"/>
                  </a:cubicBezTo>
                  <a:cubicBezTo>
                    <a:pt x="1868" y="612"/>
                    <a:pt x="2050" y="688"/>
                    <a:pt x="2178" y="726"/>
                  </a:cubicBezTo>
                  <a:cubicBezTo>
                    <a:pt x="2306" y="764"/>
                    <a:pt x="2374" y="786"/>
                    <a:pt x="2495" y="771"/>
                  </a:cubicBezTo>
                  <a:cubicBezTo>
                    <a:pt x="2616" y="756"/>
                    <a:pt x="2759" y="718"/>
                    <a:pt x="2903" y="635"/>
                  </a:cubicBezTo>
                  <a:cubicBezTo>
                    <a:pt x="3047" y="552"/>
                    <a:pt x="3213" y="370"/>
                    <a:pt x="3357" y="272"/>
                  </a:cubicBezTo>
                  <a:cubicBezTo>
                    <a:pt x="3501" y="174"/>
                    <a:pt x="3674" y="91"/>
                    <a:pt x="3765" y="46"/>
                  </a:cubicBezTo>
                  <a:cubicBezTo>
                    <a:pt x="3856" y="1"/>
                    <a:pt x="3878" y="0"/>
                    <a:pt x="3901" y="0"/>
                  </a:cubicBezTo>
                </a:path>
              </a:pathLst>
            </a:custGeom>
            <a:noFill/>
            <a:ln w="76200">
              <a:solidFill>
                <a:schemeClr val="tx1"/>
              </a:solidFill>
              <a:round/>
              <a:headEnd/>
              <a:tailEnd/>
            </a:ln>
          </p:spPr>
          <p:txBody>
            <a:bodyPr/>
            <a:lstStyle/>
            <a:p>
              <a:endParaRPr lang="en-US"/>
            </a:p>
          </p:txBody>
        </p:sp>
        <p:sp>
          <p:nvSpPr>
            <p:cNvPr id="42002" name="Line 6"/>
            <p:cNvSpPr>
              <a:spLocks noChangeShapeType="1"/>
            </p:cNvSpPr>
            <p:nvPr/>
          </p:nvSpPr>
          <p:spPr bwMode="auto">
            <a:xfrm flipV="1">
              <a:off x="1072" y="2669"/>
              <a:ext cx="363" cy="273"/>
            </a:xfrm>
            <a:prstGeom prst="line">
              <a:avLst/>
            </a:prstGeom>
            <a:noFill/>
            <a:ln w="38100">
              <a:solidFill>
                <a:srgbClr val="009900"/>
              </a:solidFill>
              <a:round/>
              <a:headEnd/>
              <a:tailEnd type="triangle" w="med" len="med"/>
            </a:ln>
          </p:spPr>
          <p:txBody>
            <a:bodyPr/>
            <a:lstStyle/>
            <a:p>
              <a:endParaRPr lang="en-US"/>
            </a:p>
          </p:txBody>
        </p:sp>
        <p:sp>
          <p:nvSpPr>
            <p:cNvPr id="42003" name="Line 7"/>
            <p:cNvSpPr>
              <a:spLocks noChangeShapeType="1"/>
            </p:cNvSpPr>
            <p:nvPr/>
          </p:nvSpPr>
          <p:spPr bwMode="auto">
            <a:xfrm>
              <a:off x="1934" y="2624"/>
              <a:ext cx="454" cy="227"/>
            </a:xfrm>
            <a:prstGeom prst="line">
              <a:avLst/>
            </a:prstGeom>
            <a:noFill/>
            <a:ln w="38100">
              <a:solidFill>
                <a:schemeClr val="accent2"/>
              </a:solidFill>
              <a:round/>
              <a:headEnd/>
              <a:tailEnd type="triangle" w="med" len="med"/>
            </a:ln>
          </p:spPr>
          <p:txBody>
            <a:bodyPr/>
            <a:lstStyle/>
            <a:p>
              <a:endParaRPr lang="en-US"/>
            </a:p>
          </p:txBody>
        </p:sp>
        <p:sp>
          <p:nvSpPr>
            <p:cNvPr id="42004" name="Line 8"/>
            <p:cNvSpPr>
              <a:spLocks noChangeShapeType="1"/>
            </p:cNvSpPr>
            <p:nvPr/>
          </p:nvSpPr>
          <p:spPr bwMode="auto">
            <a:xfrm flipV="1">
              <a:off x="3839" y="2533"/>
              <a:ext cx="363" cy="272"/>
            </a:xfrm>
            <a:prstGeom prst="line">
              <a:avLst/>
            </a:prstGeom>
            <a:noFill/>
            <a:ln w="38100">
              <a:solidFill>
                <a:srgbClr val="009900"/>
              </a:solidFill>
              <a:round/>
              <a:headEnd/>
              <a:tailEnd type="triangle" w="med" len="med"/>
            </a:ln>
          </p:spPr>
          <p:txBody>
            <a:bodyPr/>
            <a:lstStyle/>
            <a:p>
              <a:endParaRPr lang="en-US"/>
            </a:p>
          </p:txBody>
        </p:sp>
      </p:grpSp>
      <p:grpSp>
        <p:nvGrpSpPr>
          <p:cNvPr id="3" name="Group 9"/>
          <p:cNvGrpSpPr>
            <a:grpSpLocks/>
          </p:cNvGrpSpPr>
          <p:nvPr/>
        </p:nvGrpSpPr>
        <p:grpSpPr bwMode="auto">
          <a:xfrm>
            <a:off x="2101755" y="2684889"/>
            <a:ext cx="7210520" cy="1810911"/>
            <a:chOff x="816" y="1776"/>
            <a:chExt cx="4032" cy="864"/>
          </a:xfrm>
        </p:grpSpPr>
        <p:sp>
          <p:nvSpPr>
            <p:cNvPr id="41999" name="Line 10"/>
            <p:cNvSpPr>
              <a:spLocks noChangeShapeType="1"/>
            </p:cNvSpPr>
            <p:nvPr/>
          </p:nvSpPr>
          <p:spPr bwMode="auto">
            <a:xfrm>
              <a:off x="816" y="1776"/>
              <a:ext cx="4032" cy="0"/>
            </a:xfrm>
            <a:prstGeom prst="line">
              <a:avLst/>
            </a:prstGeom>
            <a:noFill/>
            <a:ln w="38100">
              <a:solidFill>
                <a:schemeClr val="tx1"/>
              </a:solidFill>
              <a:prstDash val="dash"/>
              <a:round/>
              <a:headEnd/>
              <a:tailEnd/>
            </a:ln>
          </p:spPr>
          <p:txBody>
            <a:bodyPr/>
            <a:lstStyle/>
            <a:p>
              <a:endParaRPr lang="en-US"/>
            </a:p>
          </p:txBody>
        </p:sp>
        <p:sp>
          <p:nvSpPr>
            <p:cNvPr id="42000" name="Line 11"/>
            <p:cNvSpPr>
              <a:spLocks noChangeShapeType="1"/>
            </p:cNvSpPr>
            <p:nvPr/>
          </p:nvSpPr>
          <p:spPr bwMode="auto">
            <a:xfrm>
              <a:off x="816" y="2640"/>
              <a:ext cx="4032" cy="0"/>
            </a:xfrm>
            <a:prstGeom prst="line">
              <a:avLst/>
            </a:prstGeom>
            <a:noFill/>
            <a:ln w="38100">
              <a:solidFill>
                <a:schemeClr val="tx1"/>
              </a:solidFill>
              <a:prstDash val="dash"/>
              <a:round/>
              <a:headEnd/>
              <a:tailEnd/>
            </a:ln>
          </p:spPr>
          <p:txBody>
            <a:bodyPr/>
            <a:lstStyle/>
            <a:p>
              <a:endParaRPr lang="en-US"/>
            </a:p>
          </p:txBody>
        </p:sp>
      </p:grpSp>
      <p:sp>
        <p:nvSpPr>
          <p:cNvPr id="620556" name="AutoShape 12"/>
          <p:cNvSpPr>
            <a:spLocks noChangeArrowheads="1"/>
          </p:cNvSpPr>
          <p:nvPr/>
        </p:nvSpPr>
        <p:spPr bwMode="auto">
          <a:xfrm rot="15015223" flipH="1">
            <a:off x="-426398" y="1435257"/>
            <a:ext cx="3848162" cy="1134751"/>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620557" name="Freeform 13"/>
          <p:cNvSpPr>
            <a:spLocks/>
          </p:cNvSpPr>
          <p:nvPr/>
        </p:nvSpPr>
        <p:spPr bwMode="auto">
          <a:xfrm>
            <a:off x="2787168" y="1905792"/>
            <a:ext cx="6430556" cy="3808414"/>
          </a:xfrm>
          <a:custGeom>
            <a:avLst/>
            <a:gdLst>
              <a:gd name="T0" fmla="*/ 0 w 3024"/>
              <a:gd name="T1" fmla="*/ 2147483647 h 1728"/>
              <a:gd name="T2" fmla="*/ 2147483647 w 3024"/>
              <a:gd name="T3" fmla="*/ 2147483647 h 1728"/>
              <a:gd name="T4" fmla="*/ 2147483647 w 3024"/>
              <a:gd name="T5" fmla="*/ 2147483647 h 1728"/>
              <a:gd name="T6" fmla="*/ 2147483647 w 3024"/>
              <a:gd name="T7" fmla="*/ 2147483647 h 1728"/>
              <a:gd name="T8" fmla="*/ 2147483647 w 3024"/>
              <a:gd name="T9" fmla="*/ 2147483647 h 1728"/>
              <a:gd name="T10" fmla="*/ 2147483647 w 3024"/>
              <a:gd name="T11" fmla="*/ 0 h 1728"/>
              <a:gd name="T12" fmla="*/ 2147483647 w 3024"/>
              <a:gd name="T13" fmla="*/ 0 h 1728"/>
              <a:gd name="T14" fmla="*/ 2147483647 w 3024"/>
              <a:gd name="T15" fmla="*/ 2147483647 h 1728"/>
              <a:gd name="T16" fmla="*/ 2147483647 w 3024"/>
              <a:gd name="T17" fmla="*/ 2147483647 h 1728"/>
              <a:gd name="T18" fmla="*/ 2147483647 w 3024"/>
              <a:gd name="T19" fmla="*/ 2147483647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28"/>
              <a:gd name="T32" fmla="*/ 3024 w 3024"/>
              <a:gd name="T33" fmla="*/ 1728 h 1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28">
                <a:moveTo>
                  <a:pt x="0" y="816"/>
                </a:moveTo>
                <a:lnTo>
                  <a:pt x="240" y="384"/>
                </a:lnTo>
                <a:lnTo>
                  <a:pt x="384" y="1344"/>
                </a:lnTo>
                <a:lnTo>
                  <a:pt x="672" y="288"/>
                </a:lnTo>
                <a:lnTo>
                  <a:pt x="864" y="1680"/>
                </a:lnTo>
                <a:lnTo>
                  <a:pt x="1152" y="0"/>
                </a:lnTo>
                <a:lnTo>
                  <a:pt x="1536" y="0"/>
                </a:lnTo>
                <a:lnTo>
                  <a:pt x="1920" y="1728"/>
                </a:lnTo>
                <a:lnTo>
                  <a:pt x="2352" y="1728"/>
                </a:lnTo>
                <a:lnTo>
                  <a:pt x="3024" y="48"/>
                </a:lnTo>
              </a:path>
            </a:pathLst>
          </a:custGeom>
          <a:noFill/>
          <a:ln w="57150">
            <a:solidFill>
              <a:srgbClr val="FF0000"/>
            </a:solidFill>
            <a:round/>
            <a:headEnd/>
            <a:tailEnd/>
          </a:ln>
        </p:spPr>
        <p:txBody>
          <a:bodyPr/>
          <a:lstStyle/>
          <a:p>
            <a:endParaRPr lang="en-US"/>
          </a:p>
        </p:txBody>
      </p:sp>
      <p:sp>
        <p:nvSpPr>
          <p:cNvPr id="620558" name="Text Box 14"/>
          <p:cNvSpPr txBox="1">
            <a:spLocks noChangeArrowheads="1"/>
          </p:cNvSpPr>
          <p:nvPr/>
        </p:nvSpPr>
        <p:spPr bwMode="auto">
          <a:xfrm>
            <a:off x="1286416" y="615553"/>
            <a:ext cx="2343889" cy="1200329"/>
          </a:xfrm>
          <a:prstGeom prst="rect">
            <a:avLst/>
          </a:prstGeom>
          <a:noFill/>
          <a:ln w="9525">
            <a:noFill/>
            <a:miter lim="800000"/>
            <a:headEnd/>
            <a:tailEnd/>
          </a:ln>
        </p:spPr>
        <p:txBody>
          <a:bodyPr wrap="square">
            <a:spAutoFit/>
          </a:bodyPr>
          <a:lstStyle/>
          <a:p>
            <a:pPr algn="ctr"/>
            <a:r>
              <a:rPr lang="en-US" sz="3600" b="1">
                <a:solidFill>
                  <a:srgbClr val="FF0000"/>
                </a:solidFill>
              </a:rPr>
              <a:t>Activating </a:t>
            </a:r>
          </a:p>
          <a:p>
            <a:pPr algn="ctr"/>
            <a:r>
              <a:rPr lang="en-US" sz="3600" b="1">
                <a:solidFill>
                  <a:srgbClr val="FF0000"/>
                </a:solidFill>
              </a:rPr>
              <a:t>Event</a:t>
            </a:r>
          </a:p>
        </p:txBody>
      </p:sp>
      <p:sp>
        <p:nvSpPr>
          <p:cNvPr id="620559" name="Text Box 15"/>
          <p:cNvSpPr txBox="1">
            <a:spLocks noChangeArrowheads="1"/>
          </p:cNvSpPr>
          <p:nvPr/>
        </p:nvSpPr>
        <p:spPr bwMode="auto">
          <a:xfrm>
            <a:off x="3966606" y="650980"/>
            <a:ext cx="4378939" cy="1200329"/>
          </a:xfrm>
          <a:prstGeom prst="rect">
            <a:avLst/>
          </a:prstGeom>
          <a:noFill/>
          <a:ln w="9525">
            <a:noFill/>
            <a:miter lim="800000"/>
            <a:headEnd/>
            <a:tailEnd/>
          </a:ln>
        </p:spPr>
        <p:txBody>
          <a:bodyPr wrap="square">
            <a:spAutoFit/>
          </a:bodyPr>
          <a:lstStyle/>
          <a:p>
            <a:pPr algn="ctr"/>
            <a:r>
              <a:rPr lang="en-US" sz="3600" b="1"/>
              <a:t>Hyper-arousal</a:t>
            </a:r>
          </a:p>
          <a:p>
            <a:pPr algn="ctr"/>
            <a:r>
              <a:rPr lang="en-US" sz="3600" b="1"/>
              <a:t>“Acting Out”</a:t>
            </a:r>
          </a:p>
        </p:txBody>
      </p:sp>
      <p:sp>
        <p:nvSpPr>
          <p:cNvPr id="620560" name="Text Box 16"/>
          <p:cNvSpPr txBox="1">
            <a:spLocks noChangeArrowheads="1"/>
          </p:cNvSpPr>
          <p:nvPr/>
        </p:nvSpPr>
        <p:spPr bwMode="auto">
          <a:xfrm>
            <a:off x="3346246" y="5470790"/>
            <a:ext cx="4094328" cy="1200329"/>
          </a:xfrm>
          <a:prstGeom prst="rect">
            <a:avLst/>
          </a:prstGeom>
          <a:noFill/>
          <a:ln w="12700">
            <a:noFill/>
            <a:miter lim="800000"/>
            <a:headEnd/>
            <a:tailEnd/>
          </a:ln>
        </p:spPr>
        <p:txBody>
          <a:bodyPr wrap="square">
            <a:spAutoFit/>
          </a:bodyPr>
          <a:lstStyle/>
          <a:p>
            <a:pPr algn="ctr"/>
            <a:r>
              <a:rPr lang="en-US" sz="3600" b="1"/>
              <a:t>Hypo-arousal</a:t>
            </a:r>
          </a:p>
          <a:p>
            <a:pPr algn="ctr"/>
            <a:r>
              <a:rPr lang="en-US" sz="3600" b="1"/>
              <a:t>“Shutting Down”</a:t>
            </a:r>
            <a:endParaRPr lang="en-US" sz="2400" b="1"/>
          </a:p>
        </p:txBody>
      </p:sp>
      <p:sp>
        <p:nvSpPr>
          <p:cNvPr id="620563" name="Text Box 19"/>
          <p:cNvSpPr txBox="1">
            <a:spLocks noChangeArrowheads="1"/>
          </p:cNvSpPr>
          <p:nvPr/>
        </p:nvSpPr>
        <p:spPr bwMode="auto">
          <a:xfrm rot="-5400000">
            <a:off x="8325806" y="3113290"/>
            <a:ext cx="4135272" cy="954107"/>
          </a:xfrm>
          <a:prstGeom prst="rect">
            <a:avLst/>
          </a:prstGeom>
          <a:noFill/>
          <a:ln w="9525">
            <a:noFill/>
            <a:miter lim="800000"/>
            <a:headEnd/>
            <a:tailEnd/>
          </a:ln>
        </p:spPr>
        <p:txBody>
          <a:bodyPr wrap="square">
            <a:spAutoFit/>
          </a:bodyPr>
          <a:lstStyle/>
          <a:p>
            <a:pPr algn="ctr"/>
            <a:r>
              <a:rPr lang="en-US" sz="2800"/>
              <a:t>Normal Range</a:t>
            </a:r>
          </a:p>
          <a:p>
            <a:pPr algn="ctr"/>
            <a:r>
              <a:rPr lang="en-US" sz="2800"/>
              <a:t>Window of Tolerance</a:t>
            </a:r>
            <a:endParaRPr lang="en-US" sz="2000"/>
          </a:p>
        </p:txBody>
      </p:sp>
      <p:sp>
        <p:nvSpPr>
          <p:cNvPr id="620564" name="AutoShape 20"/>
          <p:cNvSpPr>
            <a:spLocks/>
          </p:cNvSpPr>
          <p:nvPr/>
        </p:nvSpPr>
        <p:spPr bwMode="auto">
          <a:xfrm>
            <a:off x="9595666" y="2684889"/>
            <a:ext cx="131881" cy="1810911"/>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53263" name="Date Placeholder 20"/>
          <p:cNvSpPr>
            <a:spLocks noGrp="1"/>
          </p:cNvSpPr>
          <p:nvPr>
            <p:ph type="dt" sz="quarter" idx="10"/>
          </p:nvPr>
        </p:nvSpPr>
        <p:spPr>
          <a:xfrm>
            <a:off x="233311" y="5943958"/>
            <a:ext cx="3200400" cy="762001"/>
          </a:xfrm>
        </p:spPr>
        <p:txBody>
          <a:bodyPr/>
          <a:lstStyle/>
          <a:p>
            <a:pPr>
              <a:defRPr/>
            </a:pPr>
            <a:r>
              <a:rPr lang="en-US">
                <a:solidFill>
                  <a:schemeClr val="tx1"/>
                </a:solidFill>
              </a:rPr>
              <a:t>Elaine Miller-Karas &amp; L. Leitch(c)2007</a:t>
            </a:r>
          </a:p>
          <a:p>
            <a:pPr>
              <a:defRPr/>
            </a:pPr>
            <a:r>
              <a:rPr lang="en-US">
                <a:solidFill>
                  <a:schemeClr val="tx1"/>
                </a:solidFill>
              </a:rPr>
              <a:t>Key Concepts of TRM</a:t>
            </a:r>
          </a:p>
        </p:txBody>
      </p:sp>
    </p:spTree>
    <p:extLst>
      <p:ext uri="{BB962C8B-B14F-4D97-AF65-F5344CB8AC3E}">
        <p14:creationId xmlns:p14="http://schemas.microsoft.com/office/powerpoint/2010/main" val="279930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20564"/>
                                        </p:tgtEl>
                                        <p:attrNameLst>
                                          <p:attrName>style.visibility</p:attrName>
                                        </p:attrNameLst>
                                      </p:cBhvr>
                                      <p:to>
                                        <p:strVal val="visible"/>
                                      </p:to>
                                    </p:set>
                                    <p:animEffect transition="in" filter="wipe(left)">
                                      <p:cBhvr>
                                        <p:cTn id="11" dur="1000"/>
                                        <p:tgtEl>
                                          <p:spTgt spid="62056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20563"/>
                                        </p:tgtEl>
                                        <p:attrNameLst>
                                          <p:attrName>style.visibility</p:attrName>
                                        </p:attrNameLst>
                                      </p:cBhvr>
                                      <p:to>
                                        <p:strVal val="visible"/>
                                      </p:to>
                                    </p:set>
                                    <p:animEffect transition="in" filter="wipe(right)">
                                      <p:cBhvr>
                                        <p:cTn id="14" dur="500"/>
                                        <p:tgtEl>
                                          <p:spTgt spid="62056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0556"/>
                                        </p:tgtEl>
                                        <p:attrNameLst>
                                          <p:attrName>style.visibility</p:attrName>
                                        </p:attrNameLst>
                                      </p:cBhvr>
                                      <p:to>
                                        <p:strVal val="visible"/>
                                      </p:to>
                                    </p:set>
                                    <p:animEffect transition="in" filter="wipe(left)">
                                      <p:cBhvr>
                                        <p:cTn id="22" dur="500"/>
                                        <p:tgtEl>
                                          <p:spTgt spid="62055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20558"/>
                                        </p:tgtEl>
                                        <p:attrNameLst>
                                          <p:attrName>style.visibility</p:attrName>
                                        </p:attrNameLst>
                                      </p:cBhvr>
                                      <p:to>
                                        <p:strVal val="visible"/>
                                      </p:to>
                                    </p:set>
                                    <p:animEffect transition="in" filter="wipe(left)">
                                      <p:cBhvr>
                                        <p:cTn id="26" dur="1000"/>
                                        <p:tgtEl>
                                          <p:spTgt spid="6205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620557"/>
                                        </p:tgtEl>
                                        <p:attrNameLst>
                                          <p:attrName>style.visibility</p:attrName>
                                        </p:attrNameLst>
                                      </p:cBhvr>
                                      <p:to>
                                        <p:strVal val="visible"/>
                                      </p:to>
                                    </p:set>
                                    <p:animEffect transition="in" filter="wipe(left)">
                                      <p:cBhvr>
                                        <p:cTn id="34" dur="3000"/>
                                        <p:tgtEl>
                                          <p:spTgt spid="62055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20559"/>
                                        </p:tgtEl>
                                        <p:attrNameLst>
                                          <p:attrName>style.visibility</p:attrName>
                                        </p:attrNameLst>
                                      </p:cBhvr>
                                      <p:to>
                                        <p:strVal val="visible"/>
                                      </p:to>
                                    </p:set>
                                    <p:animEffect transition="in" filter="dissolve">
                                      <p:cBhvr>
                                        <p:cTn id="39" dur="2000"/>
                                        <p:tgtEl>
                                          <p:spTgt spid="62055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20560"/>
                                        </p:tgtEl>
                                        <p:attrNameLst>
                                          <p:attrName>style.visibility</p:attrName>
                                        </p:attrNameLst>
                                      </p:cBhvr>
                                      <p:to>
                                        <p:strVal val="visible"/>
                                      </p:to>
                                    </p:set>
                                    <p:animEffect transition="in" filter="dissolve">
                                      <p:cBhvr>
                                        <p:cTn id="44" dur="2000"/>
                                        <p:tgtEl>
                                          <p:spTgt spid="62056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6" grpId="0" animBg="1"/>
      <p:bldP spid="620557" grpId="0" animBg="1"/>
      <p:bldP spid="620558" grpId="0"/>
      <p:bldP spid="620559" grpId="0" animBg="1"/>
      <p:bldP spid="620560" grpId="0" animBg="1"/>
      <p:bldP spid="620563" grpId="0"/>
      <p:bldP spid="6205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AF7BB-6C9B-45DB-957D-303F42EB2612}"/>
              </a:ext>
            </a:extLst>
          </p:cNvPr>
          <p:cNvPicPr>
            <a:picLocks noChangeAspect="1"/>
          </p:cNvPicPr>
          <p:nvPr/>
        </p:nvPicPr>
        <p:blipFill rotWithShape="1">
          <a:blip r:embed="rId3">
            <a:extLst>
              <a:ext uri="{28A0092B-C50C-407E-A947-70E740481C1C}">
                <a14:useLocalDpi xmlns:a14="http://schemas.microsoft.com/office/drawing/2010/main" val="0"/>
              </a:ext>
            </a:extLst>
          </a:blip>
          <a:srcRect r="39340" b="17345"/>
          <a:stretch/>
        </p:blipFill>
        <p:spPr>
          <a:xfrm>
            <a:off x="5490172" y="1261550"/>
            <a:ext cx="6456406" cy="4948586"/>
          </a:xfrm>
          <a:prstGeom prst="rect">
            <a:avLst/>
          </a:prstGeom>
        </p:spPr>
      </p:pic>
      <p:sp>
        <p:nvSpPr>
          <p:cNvPr id="3" name="Title 1"/>
          <p:cNvSpPr txBox="1">
            <a:spLocks/>
          </p:cNvSpPr>
          <p:nvPr/>
        </p:nvSpPr>
        <p:spPr>
          <a:xfrm>
            <a:off x="1166585" y="347150"/>
            <a:ext cx="9875520"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dirty="0">
                <a:solidFill>
                  <a:srgbClr val="002060"/>
                </a:solidFill>
              </a:rPr>
              <a:t>Trauma and Development </a:t>
            </a:r>
          </a:p>
        </p:txBody>
      </p:sp>
      <p:sp>
        <p:nvSpPr>
          <p:cNvPr id="4" name="TextBox 3"/>
          <p:cNvSpPr txBox="1"/>
          <p:nvPr/>
        </p:nvSpPr>
        <p:spPr>
          <a:xfrm>
            <a:off x="245422" y="1247871"/>
            <a:ext cx="5701808" cy="5262979"/>
          </a:xfrm>
          <a:prstGeom prst="rect">
            <a:avLst/>
          </a:prstGeom>
          <a:noFill/>
        </p:spPr>
        <p:txBody>
          <a:bodyPr wrap="square" rtlCol="0">
            <a:spAutoFit/>
          </a:bodyPr>
          <a:lstStyle/>
          <a:p>
            <a:pPr marL="457200" indent="-457200">
              <a:buClr>
                <a:schemeClr val="accent4"/>
              </a:buClr>
              <a:buFont typeface="Arial" panose="020B0604020202020204" pitchFamily="34" charset="0"/>
              <a:buChar char="•"/>
            </a:pPr>
            <a:r>
              <a:rPr lang="en-US" sz="2800" dirty="0">
                <a:solidFill>
                  <a:srgbClr val="002060"/>
                </a:solidFill>
              </a:rPr>
              <a:t>How trauma is experienced is dependent on both </a:t>
            </a:r>
            <a:r>
              <a:rPr lang="en-US" sz="2800" b="1" dirty="0">
                <a:solidFill>
                  <a:schemeClr val="accent2">
                    <a:lumMod val="75000"/>
                  </a:schemeClr>
                </a:solidFill>
              </a:rPr>
              <a:t>developmental</a:t>
            </a:r>
            <a:r>
              <a:rPr lang="en-US" sz="2800" dirty="0">
                <a:solidFill>
                  <a:srgbClr val="002060"/>
                </a:solidFill>
              </a:rPr>
              <a:t> and </a:t>
            </a:r>
            <a:r>
              <a:rPr lang="en-US" sz="2800" b="1" dirty="0">
                <a:solidFill>
                  <a:schemeClr val="accent2">
                    <a:lumMod val="75000"/>
                  </a:schemeClr>
                </a:solidFill>
              </a:rPr>
              <a:t>life stages</a:t>
            </a:r>
            <a:r>
              <a:rPr lang="en-US" sz="2800" dirty="0">
                <a:solidFill>
                  <a:srgbClr val="002060"/>
                </a:solidFill>
              </a:rPr>
              <a:t>. </a:t>
            </a:r>
          </a:p>
          <a:p>
            <a:pPr marL="457200" indent="-457200">
              <a:buClr>
                <a:schemeClr val="accent4"/>
              </a:buClr>
              <a:buFont typeface="Arial" panose="020B0604020202020204" pitchFamily="34" charset="0"/>
              <a:buChar char="•"/>
            </a:pPr>
            <a:r>
              <a:rPr lang="en-US" sz="2800" b="1" dirty="0">
                <a:solidFill>
                  <a:schemeClr val="accent2">
                    <a:lumMod val="75000"/>
                  </a:schemeClr>
                </a:solidFill>
              </a:rPr>
              <a:t>Change</a:t>
            </a:r>
            <a:r>
              <a:rPr lang="en-US" sz="2800" dirty="0">
                <a:solidFill>
                  <a:srgbClr val="002060"/>
                </a:solidFill>
              </a:rPr>
              <a:t>, whether between major stages of </a:t>
            </a:r>
            <a:r>
              <a:rPr lang="en-US" sz="2800" b="1" dirty="0">
                <a:solidFill>
                  <a:schemeClr val="accent2">
                    <a:lumMod val="75000"/>
                  </a:schemeClr>
                </a:solidFill>
              </a:rPr>
              <a:t>development</a:t>
            </a:r>
            <a:r>
              <a:rPr lang="en-US" sz="2800" dirty="0">
                <a:solidFill>
                  <a:schemeClr val="accent2">
                    <a:lumMod val="75000"/>
                  </a:schemeClr>
                </a:solidFill>
              </a:rPr>
              <a:t> </a:t>
            </a:r>
            <a:r>
              <a:rPr lang="en-US" sz="2800" dirty="0">
                <a:solidFill>
                  <a:srgbClr val="002060"/>
                </a:solidFill>
              </a:rPr>
              <a:t>or within someone’s life </a:t>
            </a:r>
            <a:r>
              <a:rPr lang="en-US" sz="2800" b="1" dirty="0">
                <a:solidFill>
                  <a:schemeClr val="accent2">
                    <a:lumMod val="75000"/>
                  </a:schemeClr>
                </a:solidFill>
              </a:rPr>
              <a:t>circumstances</a:t>
            </a:r>
            <a:r>
              <a:rPr lang="en-US" sz="2800" dirty="0">
                <a:solidFill>
                  <a:srgbClr val="002060"/>
                </a:solidFill>
              </a:rPr>
              <a:t>,    can often result in the </a:t>
            </a:r>
          </a:p>
          <a:p>
            <a:pPr>
              <a:buClr>
                <a:schemeClr val="accent4"/>
              </a:buClr>
            </a:pPr>
            <a:r>
              <a:rPr lang="en-US" sz="2800" dirty="0">
                <a:solidFill>
                  <a:srgbClr val="002060"/>
                </a:solidFill>
              </a:rPr>
              <a:t>      re-emergence of symptoms.</a:t>
            </a:r>
          </a:p>
          <a:p>
            <a:pPr marL="457200" indent="-457200">
              <a:buClr>
                <a:schemeClr val="accent4"/>
              </a:buClr>
              <a:buFont typeface="Arial" panose="020B0604020202020204" pitchFamily="34" charset="0"/>
              <a:buChar char="•"/>
            </a:pPr>
            <a:r>
              <a:rPr lang="en-US" sz="2800" dirty="0">
                <a:solidFill>
                  <a:srgbClr val="002060"/>
                </a:solidFill>
              </a:rPr>
              <a:t>Symptomology is not bound by stages-</a:t>
            </a:r>
            <a:r>
              <a:rPr lang="en-US" sz="2800" b="1" dirty="0">
                <a:solidFill>
                  <a:schemeClr val="accent2">
                    <a:lumMod val="75000"/>
                  </a:schemeClr>
                </a:solidFill>
              </a:rPr>
              <a:t>all symptoms can be experienced throughout the lifespan</a:t>
            </a:r>
            <a:r>
              <a:rPr lang="en-US" sz="2800" b="1" dirty="0">
                <a:solidFill>
                  <a:srgbClr val="002060"/>
                </a:solidFill>
              </a:rPr>
              <a:t>.</a:t>
            </a:r>
            <a:r>
              <a:rPr lang="en-US" sz="2800" b="1" dirty="0">
                <a:solidFill>
                  <a:srgbClr val="92D050"/>
                </a:solidFill>
              </a:rPr>
              <a:t> </a:t>
            </a:r>
          </a:p>
        </p:txBody>
      </p:sp>
    </p:spTree>
    <p:extLst>
      <p:ext uri="{BB962C8B-B14F-4D97-AF65-F5344CB8AC3E}">
        <p14:creationId xmlns:p14="http://schemas.microsoft.com/office/powerpoint/2010/main" val="1568177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5572" y="188099"/>
            <a:ext cx="11649205" cy="1356360"/>
          </a:xfrm>
        </p:spPr>
        <p:txBody>
          <a:bodyPr>
            <a:noAutofit/>
          </a:bodyPr>
          <a:lstStyle/>
          <a:p>
            <a:pPr algn="ctr" eaLnBrk="1" hangingPunct="1">
              <a:defRPr/>
            </a:pPr>
            <a:r>
              <a:rPr lang="en-US" sz="6600" dirty="0">
                <a:solidFill>
                  <a:srgbClr val="002060"/>
                </a:solidFill>
              </a:rPr>
              <a:t>Trauma and Early Childhood</a:t>
            </a:r>
          </a:p>
        </p:txBody>
      </p:sp>
      <p:sp>
        <p:nvSpPr>
          <p:cNvPr id="3" name="TextBox 2"/>
          <p:cNvSpPr txBox="1"/>
          <p:nvPr/>
        </p:nvSpPr>
        <p:spPr>
          <a:xfrm>
            <a:off x="6664234" y="1619615"/>
            <a:ext cx="5029201" cy="3046988"/>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US" sz="3200" dirty="0">
                <a:solidFill>
                  <a:srgbClr val="002060"/>
                </a:solidFill>
              </a:rPr>
              <a:t>High risk due to </a:t>
            </a:r>
            <a:r>
              <a:rPr lang="en-US" sz="3200" b="1" dirty="0">
                <a:solidFill>
                  <a:schemeClr val="accent2">
                    <a:lumMod val="50000"/>
                  </a:schemeClr>
                </a:solidFill>
              </a:rPr>
              <a:t>rapid</a:t>
            </a:r>
            <a:r>
              <a:rPr lang="en-US" sz="3200" b="1" dirty="0">
                <a:solidFill>
                  <a:srgbClr val="C00000"/>
                </a:solidFill>
              </a:rPr>
              <a:t> </a:t>
            </a:r>
            <a:r>
              <a:rPr lang="en-US" sz="3200" b="1" dirty="0">
                <a:solidFill>
                  <a:schemeClr val="accent2">
                    <a:lumMod val="50000"/>
                  </a:schemeClr>
                </a:solidFill>
              </a:rPr>
              <a:t>development</a:t>
            </a:r>
          </a:p>
          <a:p>
            <a:pPr marL="285750" indent="-285750">
              <a:buClr>
                <a:schemeClr val="accent4"/>
              </a:buClr>
              <a:buFont typeface="Arial" panose="020B0604020202020204" pitchFamily="34" charset="0"/>
              <a:buChar char="•"/>
            </a:pPr>
            <a:r>
              <a:rPr lang="en-US" sz="3200" dirty="0">
                <a:solidFill>
                  <a:srgbClr val="002060"/>
                </a:solidFill>
              </a:rPr>
              <a:t>Less able to anticipate </a:t>
            </a:r>
            <a:r>
              <a:rPr lang="en-US" sz="3200" b="1" dirty="0">
                <a:solidFill>
                  <a:schemeClr val="accent2">
                    <a:lumMod val="50000"/>
                  </a:schemeClr>
                </a:solidFill>
              </a:rPr>
              <a:t>danger</a:t>
            </a:r>
          </a:p>
          <a:p>
            <a:pPr marL="285750" indent="-285750">
              <a:buClr>
                <a:schemeClr val="accent4"/>
              </a:buClr>
              <a:buFont typeface="Arial" panose="020B0604020202020204" pitchFamily="34" charset="0"/>
              <a:buChar char="•"/>
            </a:pPr>
            <a:r>
              <a:rPr lang="en-US" sz="3200" dirty="0">
                <a:solidFill>
                  <a:srgbClr val="002060"/>
                </a:solidFill>
              </a:rPr>
              <a:t>Cannot always express </a:t>
            </a:r>
            <a:r>
              <a:rPr lang="en-US" sz="3200" b="1" dirty="0">
                <a:solidFill>
                  <a:schemeClr val="accent2">
                    <a:lumMod val="50000"/>
                  </a:schemeClr>
                </a:solidFill>
              </a:rPr>
              <a:t>feelings</a:t>
            </a:r>
            <a:r>
              <a:rPr lang="en-US" sz="3200" dirty="0">
                <a:solidFill>
                  <a:srgbClr val="002060"/>
                </a:solidFill>
              </a:rPr>
              <a:t> in words</a:t>
            </a:r>
          </a:p>
        </p:txBody>
      </p:sp>
      <p:sp>
        <p:nvSpPr>
          <p:cNvPr id="5" name="TextBox 4"/>
          <p:cNvSpPr txBox="1"/>
          <p:nvPr/>
        </p:nvSpPr>
        <p:spPr>
          <a:xfrm>
            <a:off x="522515" y="1619615"/>
            <a:ext cx="5303520" cy="4801314"/>
          </a:xfrm>
          <a:prstGeom prst="rect">
            <a:avLst/>
          </a:prstGeom>
          <a:noFill/>
        </p:spPr>
        <p:txBody>
          <a:bodyPr wrap="square" rtlCol="0">
            <a:spAutoFit/>
          </a:bodyPr>
          <a:lstStyle/>
          <a:p>
            <a:pPr marL="457200" indent="-457200">
              <a:buClr>
                <a:schemeClr val="accent4"/>
              </a:buClr>
              <a:buFont typeface="Arial" panose="020B0604020202020204" pitchFamily="34" charset="0"/>
              <a:buChar char="•"/>
            </a:pPr>
            <a:r>
              <a:rPr lang="en-US" sz="3200" dirty="0">
                <a:solidFill>
                  <a:srgbClr val="002060"/>
                </a:solidFill>
              </a:rPr>
              <a:t>The trauma of not having a </a:t>
            </a:r>
            <a:r>
              <a:rPr lang="en-US" sz="3200" b="1" dirty="0">
                <a:solidFill>
                  <a:schemeClr val="accent2">
                    <a:lumMod val="50000"/>
                  </a:schemeClr>
                </a:solidFill>
              </a:rPr>
              <a:t>healthy</a:t>
            </a:r>
            <a:r>
              <a:rPr lang="en-US" sz="3200" b="1" dirty="0">
                <a:solidFill>
                  <a:schemeClr val="accent2">
                    <a:lumMod val="75000"/>
                  </a:schemeClr>
                </a:solidFill>
              </a:rPr>
              <a:t> </a:t>
            </a:r>
            <a:r>
              <a:rPr lang="en-US" sz="3200" b="1" dirty="0">
                <a:solidFill>
                  <a:schemeClr val="accent2">
                    <a:lumMod val="50000"/>
                  </a:schemeClr>
                </a:solidFill>
              </a:rPr>
              <a:t>relationship</a:t>
            </a:r>
            <a:r>
              <a:rPr lang="en-US" sz="3200" b="1" dirty="0">
                <a:solidFill>
                  <a:schemeClr val="accent2">
                    <a:lumMod val="75000"/>
                  </a:schemeClr>
                </a:solidFill>
              </a:rPr>
              <a:t> </a:t>
            </a:r>
            <a:r>
              <a:rPr lang="en-US" sz="3200" dirty="0">
                <a:solidFill>
                  <a:srgbClr val="002060"/>
                </a:solidFill>
              </a:rPr>
              <a:t>with a </a:t>
            </a:r>
            <a:r>
              <a:rPr lang="en-US" sz="3200" b="1" dirty="0">
                <a:solidFill>
                  <a:schemeClr val="accent2">
                    <a:lumMod val="50000"/>
                  </a:schemeClr>
                </a:solidFill>
              </a:rPr>
              <a:t>primary caregiver </a:t>
            </a:r>
            <a:r>
              <a:rPr lang="en-US" sz="3200" dirty="0">
                <a:solidFill>
                  <a:srgbClr val="002060"/>
                </a:solidFill>
              </a:rPr>
              <a:t>can result in difficulty in: </a:t>
            </a:r>
          </a:p>
          <a:p>
            <a:pPr marL="914400" lvl="1" indent="-457200">
              <a:buClr>
                <a:schemeClr val="accent4"/>
              </a:buClr>
              <a:buFont typeface="Arial" panose="020B0604020202020204" pitchFamily="34" charset="0"/>
              <a:buChar char="•"/>
            </a:pPr>
            <a:r>
              <a:rPr lang="en-US" sz="3200" b="1" dirty="0">
                <a:solidFill>
                  <a:schemeClr val="accent2">
                    <a:lumMod val="50000"/>
                  </a:schemeClr>
                </a:solidFill>
              </a:rPr>
              <a:t>Regulating</a:t>
            </a:r>
            <a:r>
              <a:rPr lang="en-US" sz="3200" dirty="0">
                <a:solidFill>
                  <a:srgbClr val="002060"/>
                </a:solidFill>
              </a:rPr>
              <a:t> emotions</a:t>
            </a:r>
          </a:p>
          <a:p>
            <a:pPr marL="914400" lvl="1" indent="-457200">
              <a:buClr>
                <a:schemeClr val="accent4"/>
              </a:buClr>
              <a:buFont typeface="Arial" panose="020B0604020202020204" pitchFamily="34" charset="0"/>
              <a:buChar char="•"/>
            </a:pPr>
            <a:r>
              <a:rPr lang="en-US" sz="3200" b="1" dirty="0">
                <a:solidFill>
                  <a:schemeClr val="accent2">
                    <a:lumMod val="50000"/>
                  </a:schemeClr>
                </a:solidFill>
              </a:rPr>
              <a:t>Trusting</a:t>
            </a:r>
            <a:r>
              <a:rPr lang="en-US" sz="3200" dirty="0">
                <a:solidFill>
                  <a:srgbClr val="002060"/>
                </a:solidFill>
              </a:rPr>
              <a:t> others</a:t>
            </a:r>
          </a:p>
          <a:p>
            <a:pPr marL="914400" lvl="1" indent="-457200">
              <a:buClr>
                <a:schemeClr val="accent4"/>
              </a:buClr>
              <a:buFont typeface="Arial" panose="020B0604020202020204" pitchFamily="34" charset="0"/>
              <a:buChar char="•"/>
            </a:pPr>
            <a:r>
              <a:rPr lang="en-US" sz="3200" b="1" dirty="0">
                <a:solidFill>
                  <a:schemeClr val="accent2">
                    <a:lumMod val="50000"/>
                  </a:schemeClr>
                </a:solidFill>
              </a:rPr>
              <a:t>Feeling</a:t>
            </a:r>
            <a:r>
              <a:rPr lang="en-US" sz="3200" dirty="0">
                <a:solidFill>
                  <a:srgbClr val="002060"/>
                </a:solidFill>
              </a:rPr>
              <a:t> free to explore environments</a:t>
            </a:r>
          </a:p>
          <a:p>
            <a:pPr marL="914400" lvl="1" indent="-457200">
              <a:buClr>
                <a:schemeClr val="accent4"/>
              </a:buClr>
              <a:buFont typeface="Arial" panose="020B0604020202020204" pitchFamily="34" charset="0"/>
              <a:buChar char="•"/>
            </a:pPr>
            <a:r>
              <a:rPr lang="en-US" sz="3200" b="1" dirty="0">
                <a:solidFill>
                  <a:schemeClr val="accent2">
                    <a:lumMod val="50000"/>
                  </a:schemeClr>
                </a:solidFill>
              </a:rPr>
              <a:t>Developing</a:t>
            </a:r>
            <a:r>
              <a:rPr lang="en-US" sz="3200" dirty="0">
                <a:solidFill>
                  <a:srgbClr val="002060"/>
                </a:solidFill>
              </a:rPr>
              <a:t> sense of self</a:t>
            </a:r>
          </a:p>
          <a:p>
            <a:endParaRPr lang="en-US" dirty="0">
              <a:solidFill>
                <a:srgbClr val="000000"/>
              </a:solidFill>
            </a:endParaRPr>
          </a:p>
        </p:txBody>
      </p:sp>
    </p:spTree>
    <p:extLst>
      <p:ext uri="{BB962C8B-B14F-4D97-AF65-F5344CB8AC3E}">
        <p14:creationId xmlns:p14="http://schemas.microsoft.com/office/powerpoint/2010/main" val="51855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782" y="1669525"/>
            <a:ext cx="5029201" cy="4031873"/>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US" sz="3200" dirty="0">
                <a:solidFill>
                  <a:srgbClr val="002060"/>
                </a:solidFill>
              </a:rPr>
              <a:t>Children often do not understand </a:t>
            </a:r>
            <a:r>
              <a:rPr lang="en-US" sz="3200" b="1" dirty="0">
                <a:solidFill>
                  <a:schemeClr val="accent2">
                    <a:lumMod val="50000"/>
                  </a:schemeClr>
                </a:solidFill>
              </a:rPr>
              <a:t>cause and effect</a:t>
            </a:r>
            <a:r>
              <a:rPr lang="en-US" sz="3200" dirty="0">
                <a:solidFill>
                  <a:srgbClr val="002060"/>
                </a:solidFill>
              </a:rPr>
              <a:t>, which can result in </a:t>
            </a:r>
            <a:r>
              <a:rPr lang="en-US" sz="3200" b="1" dirty="0">
                <a:solidFill>
                  <a:schemeClr val="accent2">
                    <a:lumMod val="50000"/>
                  </a:schemeClr>
                </a:solidFill>
              </a:rPr>
              <a:t>blaming</a:t>
            </a:r>
            <a:r>
              <a:rPr lang="en-US" sz="3200" dirty="0">
                <a:solidFill>
                  <a:srgbClr val="002060"/>
                </a:solidFill>
              </a:rPr>
              <a:t> themselves or caregivers </a:t>
            </a:r>
          </a:p>
          <a:p>
            <a:pPr marL="285750" indent="-285750">
              <a:buClr>
                <a:schemeClr val="accent4"/>
              </a:buClr>
              <a:buFont typeface="Arial" panose="020B0604020202020204" pitchFamily="34" charset="0"/>
              <a:buChar char="•"/>
            </a:pPr>
            <a:r>
              <a:rPr lang="en-US" sz="3200" dirty="0">
                <a:solidFill>
                  <a:srgbClr val="002060"/>
                </a:solidFill>
              </a:rPr>
              <a:t>Children have a profound </a:t>
            </a:r>
            <a:r>
              <a:rPr lang="en-US" sz="3200" b="1" dirty="0">
                <a:solidFill>
                  <a:schemeClr val="accent2">
                    <a:lumMod val="50000"/>
                  </a:schemeClr>
                </a:solidFill>
              </a:rPr>
              <a:t>lack of control </a:t>
            </a:r>
            <a:r>
              <a:rPr lang="en-US" sz="3200" dirty="0">
                <a:solidFill>
                  <a:srgbClr val="002060"/>
                </a:solidFill>
              </a:rPr>
              <a:t>over their environments</a:t>
            </a:r>
          </a:p>
        </p:txBody>
      </p:sp>
      <p:sp>
        <p:nvSpPr>
          <p:cNvPr id="5" name="TextBox 4"/>
          <p:cNvSpPr txBox="1"/>
          <p:nvPr/>
        </p:nvSpPr>
        <p:spPr>
          <a:xfrm>
            <a:off x="6487887" y="1570086"/>
            <a:ext cx="5303520" cy="4801314"/>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US" sz="3200" dirty="0">
                <a:solidFill>
                  <a:srgbClr val="002060"/>
                </a:solidFill>
              </a:rPr>
              <a:t>Children are often going through </a:t>
            </a:r>
            <a:r>
              <a:rPr lang="en-US" sz="3200" b="1" dirty="0">
                <a:solidFill>
                  <a:schemeClr val="accent2">
                    <a:lumMod val="50000"/>
                  </a:schemeClr>
                </a:solidFill>
              </a:rPr>
              <a:t>trauma</a:t>
            </a:r>
            <a:r>
              <a:rPr lang="en-US" sz="3200" dirty="0">
                <a:solidFill>
                  <a:srgbClr val="002060"/>
                </a:solidFill>
              </a:rPr>
              <a:t> alongside their </a:t>
            </a:r>
            <a:r>
              <a:rPr lang="en-US" sz="3200" b="1" dirty="0">
                <a:solidFill>
                  <a:schemeClr val="accent2">
                    <a:lumMod val="50000"/>
                  </a:schemeClr>
                </a:solidFill>
              </a:rPr>
              <a:t>primary caregiver</a:t>
            </a:r>
          </a:p>
          <a:p>
            <a:pPr marL="285750" indent="-285750">
              <a:buClr>
                <a:schemeClr val="accent4"/>
              </a:buClr>
              <a:buFont typeface="Arial" panose="020B0604020202020204" pitchFamily="34" charset="0"/>
              <a:buChar char="•"/>
            </a:pPr>
            <a:r>
              <a:rPr lang="en-US" sz="3200" dirty="0">
                <a:solidFill>
                  <a:srgbClr val="002060"/>
                </a:solidFill>
              </a:rPr>
              <a:t>Parent/child shared trauma impacts </a:t>
            </a:r>
            <a:r>
              <a:rPr lang="en-US" sz="3200" b="1" dirty="0">
                <a:solidFill>
                  <a:schemeClr val="accent2">
                    <a:lumMod val="50000"/>
                  </a:schemeClr>
                </a:solidFill>
              </a:rPr>
              <a:t>ability to parent</a:t>
            </a:r>
          </a:p>
          <a:p>
            <a:pPr marL="285750" indent="-285750">
              <a:buClr>
                <a:schemeClr val="accent4"/>
              </a:buClr>
              <a:buFont typeface="Arial" panose="020B0604020202020204" pitchFamily="34" charset="0"/>
              <a:buChar char="•"/>
            </a:pPr>
            <a:r>
              <a:rPr lang="en-US" sz="3200" dirty="0">
                <a:solidFill>
                  <a:srgbClr val="002060"/>
                </a:solidFill>
              </a:rPr>
              <a:t>May </a:t>
            </a:r>
            <a:r>
              <a:rPr lang="en-US" sz="3200" b="1" dirty="0">
                <a:solidFill>
                  <a:schemeClr val="accent2">
                    <a:lumMod val="50000"/>
                  </a:schemeClr>
                </a:solidFill>
              </a:rPr>
              <a:t>blame</a:t>
            </a:r>
            <a:r>
              <a:rPr lang="en-US" sz="3200" b="1" dirty="0">
                <a:solidFill>
                  <a:srgbClr val="C00000"/>
                </a:solidFill>
              </a:rPr>
              <a:t> </a:t>
            </a:r>
            <a:r>
              <a:rPr lang="en-US" sz="3200" b="1" dirty="0">
                <a:solidFill>
                  <a:schemeClr val="accent2">
                    <a:lumMod val="50000"/>
                  </a:schemeClr>
                </a:solidFill>
              </a:rPr>
              <a:t>parents/caregivers </a:t>
            </a:r>
            <a:r>
              <a:rPr lang="en-US" sz="3200" dirty="0">
                <a:solidFill>
                  <a:srgbClr val="002060"/>
                </a:solidFill>
              </a:rPr>
              <a:t>for not preventing stress and trauma</a:t>
            </a:r>
          </a:p>
          <a:p>
            <a:endParaRPr lang="en-US" dirty="0">
              <a:solidFill>
                <a:srgbClr val="000000"/>
              </a:solidFill>
            </a:endParaRPr>
          </a:p>
        </p:txBody>
      </p:sp>
      <p:sp>
        <p:nvSpPr>
          <p:cNvPr id="11" name="Rectangle 2">
            <a:extLst>
              <a:ext uri="{FF2B5EF4-FFF2-40B4-BE49-F238E27FC236}">
                <a16:creationId xmlns:a16="http://schemas.microsoft.com/office/drawing/2014/main" id="{8FBAA90E-46B5-4398-9A49-8B773F0C170F}"/>
              </a:ext>
            </a:extLst>
          </p:cNvPr>
          <p:cNvSpPr txBox="1">
            <a:spLocks noChangeArrowheads="1"/>
          </p:cNvSpPr>
          <p:nvPr/>
        </p:nvSpPr>
        <p:spPr>
          <a:xfrm>
            <a:off x="663284" y="213726"/>
            <a:ext cx="11649205"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defRPr/>
            </a:pPr>
            <a:r>
              <a:rPr lang="en-US" sz="6600" dirty="0">
                <a:solidFill>
                  <a:srgbClr val="002060"/>
                </a:solidFill>
              </a:rPr>
              <a:t>Trauma and Early Childhood</a:t>
            </a:r>
          </a:p>
        </p:txBody>
      </p:sp>
    </p:spTree>
    <p:extLst>
      <p:ext uri="{BB962C8B-B14F-4D97-AF65-F5344CB8AC3E}">
        <p14:creationId xmlns:p14="http://schemas.microsoft.com/office/powerpoint/2010/main" val="293559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100465"/>
            <a:ext cx="11713028" cy="1227591"/>
          </a:xfrm>
        </p:spPr>
        <p:txBody>
          <a:bodyPr>
            <a:normAutofit/>
          </a:bodyPr>
          <a:lstStyle/>
          <a:p>
            <a:pPr algn="ctr"/>
            <a:r>
              <a:rPr lang="en-US" sz="5400" dirty="0">
                <a:solidFill>
                  <a:srgbClr val="002060"/>
                </a:solidFill>
              </a:rPr>
              <a:t>Impact of Trauma on Young Children</a:t>
            </a:r>
          </a:p>
        </p:txBody>
      </p:sp>
      <p:sp>
        <p:nvSpPr>
          <p:cNvPr id="3" name="Content Placeholder 2"/>
          <p:cNvSpPr>
            <a:spLocks noGrp="1"/>
          </p:cNvSpPr>
          <p:nvPr>
            <p:ph sz="quarter" idx="1"/>
          </p:nvPr>
        </p:nvSpPr>
        <p:spPr>
          <a:xfrm>
            <a:off x="669472" y="1613112"/>
            <a:ext cx="5225144" cy="5334000"/>
          </a:xfrm>
        </p:spPr>
        <p:txBody>
          <a:bodyPr>
            <a:normAutofit/>
          </a:bodyPr>
          <a:lstStyle/>
          <a:p>
            <a:pPr>
              <a:buClr>
                <a:schemeClr val="accent4"/>
              </a:buClr>
            </a:pPr>
            <a:r>
              <a:rPr lang="en-US" sz="2800" dirty="0">
                <a:solidFill>
                  <a:srgbClr val="002060"/>
                </a:solidFill>
              </a:rPr>
              <a:t>Delayed development of </a:t>
            </a:r>
            <a:r>
              <a:rPr lang="en-US" sz="2800" b="1" dirty="0">
                <a:solidFill>
                  <a:schemeClr val="accent2">
                    <a:lumMod val="50000"/>
                  </a:schemeClr>
                </a:solidFill>
              </a:rPr>
              <a:t>verbal skills</a:t>
            </a:r>
          </a:p>
          <a:p>
            <a:pPr>
              <a:buClr>
                <a:schemeClr val="accent4"/>
              </a:buClr>
            </a:pPr>
            <a:r>
              <a:rPr lang="en-US" sz="2800" b="1" dirty="0">
                <a:solidFill>
                  <a:schemeClr val="accent2">
                    <a:lumMod val="50000"/>
                  </a:schemeClr>
                </a:solidFill>
              </a:rPr>
              <a:t>Memory</a:t>
            </a:r>
            <a:r>
              <a:rPr lang="en-US" sz="2800" dirty="0">
                <a:solidFill>
                  <a:srgbClr val="002060"/>
                </a:solidFill>
              </a:rPr>
              <a:t> problems</a:t>
            </a:r>
          </a:p>
          <a:p>
            <a:pPr>
              <a:buClr>
                <a:schemeClr val="accent4"/>
              </a:buClr>
            </a:pPr>
            <a:r>
              <a:rPr lang="en-US" sz="2800" dirty="0">
                <a:solidFill>
                  <a:srgbClr val="002060"/>
                </a:solidFill>
              </a:rPr>
              <a:t>Regressive behaviors</a:t>
            </a:r>
          </a:p>
          <a:p>
            <a:pPr>
              <a:buClr>
                <a:schemeClr val="accent4"/>
              </a:buClr>
            </a:pPr>
            <a:r>
              <a:rPr lang="en-US" sz="2800" b="1" dirty="0">
                <a:solidFill>
                  <a:schemeClr val="accent2">
                    <a:lumMod val="50000"/>
                  </a:schemeClr>
                </a:solidFill>
              </a:rPr>
              <a:t>Aggression</a:t>
            </a:r>
          </a:p>
          <a:p>
            <a:pPr>
              <a:buClr>
                <a:schemeClr val="accent4"/>
              </a:buClr>
            </a:pPr>
            <a:r>
              <a:rPr lang="en-US" sz="2800" dirty="0">
                <a:solidFill>
                  <a:srgbClr val="002060"/>
                </a:solidFill>
              </a:rPr>
              <a:t>Excessive crying or screaming</a:t>
            </a:r>
          </a:p>
          <a:p>
            <a:pPr>
              <a:buClr>
                <a:schemeClr val="accent4"/>
              </a:buClr>
            </a:pPr>
            <a:r>
              <a:rPr lang="en-US" sz="2800" dirty="0">
                <a:solidFill>
                  <a:srgbClr val="002060"/>
                </a:solidFill>
              </a:rPr>
              <a:t>Problems with </a:t>
            </a:r>
            <a:r>
              <a:rPr lang="en-US" sz="2800" b="1" dirty="0">
                <a:solidFill>
                  <a:schemeClr val="accent2">
                    <a:lumMod val="50000"/>
                  </a:schemeClr>
                </a:solidFill>
              </a:rPr>
              <a:t>focus/learning</a:t>
            </a:r>
          </a:p>
          <a:p>
            <a:pPr>
              <a:buClr>
                <a:schemeClr val="accent4"/>
              </a:buClr>
            </a:pPr>
            <a:r>
              <a:rPr lang="en-US" sz="2800" dirty="0">
                <a:solidFill>
                  <a:srgbClr val="002060"/>
                </a:solidFill>
              </a:rPr>
              <a:t>Poor appetite, low weight, digestive problems</a:t>
            </a:r>
          </a:p>
          <a:p>
            <a:pPr>
              <a:buClr>
                <a:schemeClr val="accent4"/>
              </a:buClr>
            </a:pPr>
            <a:endParaRPr lang="en-US" sz="2800" dirty="0">
              <a:latin typeface="Comic Sans MS" pitchFamily="66" charset="0"/>
            </a:endParaRPr>
          </a:p>
          <a:p>
            <a:endParaRPr lang="en-US" dirty="0"/>
          </a:p>
        </p:txBody>
      </p:sp>
      <p:sp>
        <p:nvSpPr>
          <p:cNvPr id="4" name="TextBox 3"/>
          <p:cNvSpPr txBox="1"/>
          <p:nvPr/>
        </p:nvSpPr>
        <p:spPr>
          <a:xfrm>
            <a:off x="3721100" y="926359"/>
            <a:ext cx="4524829" cy="646331"/>
          </a:xfrm>
          <a:prstGeom prst="rect">
            <a:avLst/>
          </a:prstGeom>
          <a:noFill/>
        </p:spPr>
        <p:txBody>
          <a:bodyPr wrap="square" rtlCol="0">
            <a:spAutoFit/>
          </a:bodyPr>
          <a:lstStyle/>
          <a:p>
            <a:r>
              <a:rPr lang="en-US" sz="3600" b="1" dirty="0">
                <a:solidFill>
                  <a:schemeClr val="accent2">
                    <a:lumMod val="50000"/>
                  </a:schemeClr>
                </a:solidFill>
              </a:rPr>
              <a:t>Trauma can result in: </a:t>
            </a:r>
          </a:p>
        </p:txBody>
      </p:sp>
      <p:sp>
        <p:nvSpPr>
          <p:cNvPr id="8" name="Content Placeholder 2"/>
          <p:cNvSpPr txBox="1">
            <a:spLocks/>
          </p:cNvSpPr>
          <p:nvPr/>
        </p:nvSpPr>
        <p:spPr>
          <a:xfrm>
            <a:off x="6373584" y="1588138"/>
            <a:ext cx="5285015" cy="5062249"/>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800" b="1" dirty="0">
                <a:solidFill>
                  <a:schemeClr val="accent2">
                    <a:lumMod val="50000"/>
                  </a:schemeClr>
                </a:solidFill>
              </a:rPr>
              <a:t>Irritability</a:t>
            </a:r>
            <a:r>
              <a:rPr lang="en-US" sz="2800" dirty="0">
                <a:solidFill>
                  <a:srgbClr val="002060"/>
                </a:solidFill>
              </a:rPr>
              <a:t>, sadness, and anxiety</a:t>
            </a:r>
          </a:p>
          <a:p>
            <a:pPr>
              <a:buClr>
                <a:schemeClr val="accent4"/>
              </a:buClr>
            </a:pPr>
            <a:r>
              <a:rPr lang="en-US" sz="2800" dirty="0">
                <a:solidFill>
                  <a:srgbClr val="002060"/>
                </a:solidFill>
              </a:rPr>
              <a:t>Nightmares/sleep difficulties</a:t>
            </a:r>
          </a:p>
          <a:p>
            <a:pPr>
              <a:buClr>
                <a:schemeClr val="accent4"/>
              </a:buClr>
            </a:pPr>
            <a:r>
              <a:rPr lang="en-US" sz="2800" dirty="0">
                <a:solidFill>
                  <a:srgbClr val="002060"/>
                </a:solidFill>
              </a:rPr>
              <a:t>Compulsion to re-enact or </a:t>
            </a:r>
            <a:r>
              <a:rPr lang="en-US" sz="2800" b="1" dirty="0">
                <a:solidFill>
                  <a:schemeClr val="accent2">
                    <a:lumMod val="50000"/>
                  </a:schemeClr>
                </a:solidFill>
              </a:rPr>
              <a:t>imitate traumatic event</a:t>
            </a:r>
          </a:p>
          <a:p>
            <a:pPr>
              <a:buClr>
                <a:schemeClr val="accent4"/>
              </a:buClr>
            </a:pPr>
            <a:r>
              <a:rPr lang="en-US" sz="2800" dirty="0">
                <a:solidFill>
                  <a:srgbClr val="002060"/>
                </a:solidFill>
              </a:rPr>
              <a:t>Exaggerated startle response</a:t>
            </a:r>
          </a:p>
          <a:p>
            <a:pPr>
              <a:buClr>
                <a:schemeClr val="accent4"/>
              </a:buClr>
            </a:pPr>
            <a:r>
              <a:rPr lang="en-US" sz="2800" dirty="0">
                <a:solidFill>
                  <a:srgbClr val="002060"/>
                </a:solidFill>
              </a:rPr>
              <a:t>Difficulty </a:t>
            </a:r>
            <a:r>
              <a:rPr lang="en-US" sz="2800" b="1" dirty="0">
                <a:solidFill>
                  <a:schemeClr val="accent2">
                    <a:lumMod val="50000"/>
                  </a:schemeClr>
                </a:solidFill>
              </a:rPr>
              <a:t>trusting</a:t>
            </a:r>
            <a:r>
              <a:rPr lang="en-US" sz="2800" dirty="0">
                <a:solidFill>
                  <a:srgbClr val="002060"/>
                </a:solidFill>
              </a:rPr>
              <a:t> others</a:t>
            </a:r>
          </a:p>
          <a:p>
            <a:pPr>
              <a:buClr>
                <a:schemeClr val="accent4"/>
              </a:buClr>
            </a:pPr>
            <a:r>
              <a:rPr lang="en-US" sz="2800" dirty="0">
                <a:solidFill>
                  <a:srgbClr val="002060"/>
                </a:solidFill>
              </a:rPr>
              <a:t>Lack of self confidence</a:t>
            </a:r>
          </a:p>
          <a:p>
            <a:pPr>
              <a:buClr>
                <a:schemeClr val="accent4"/>
              </a:buClr>
            </a:pPr>
            <a:r>
              <a:rPr lang="en-US" sz="2800" b="1" dirty="0">
                <a:solidFill>
                  <a:schemeClr val="accent2">
                    <a:lumMod val="50000"/>
                  </a:schemeClr>
                </a:solidFill>
              </a:rPr>
              <a:t>Somatic</a:t>
            </a:r>
            <a:r>
              <a:rPr lang="en-US" sz="2800" dirty="0">
                <a:solidFill>
                  <a:srgbClr val="002060"/>
                </a:solidFill>
              </a:rPr>
              <a:t> complaints</a:t>
            </a:r>
          </a:p>
          <a:p>
            <a:pPr>
              <a:buClr>
                <a:schemeClr val="accent4"/>
              </a:buClr>
            </a:pPr>
            <a:r>
              <a:rPr lang="en-US" sz="2800" dirty="0">
                <a:solidFill>
                  <a:srgbClr val="002060"/>
                </a:solidFill>
              </a:rPr>
              <a:t>Bed wetting</a:t>
            </a:r>
          </a:p>
          <a:p>
            <a:pPr>
              <a:buClr>
                <a:schemeClr val="accent4"/>
              </a:buClr>
            </a:pPr>
            <a:endParaRPr lang="en-US" dirty="0">
              <a:solidFill>
                <a:srgbClr val="92D050"/>
              </a:solidFill>
            </a:endParaRPr>
          </a:p>
          <a:p>
            <a:pPr>
              <a:buClr>
                <a:srgbClr val="92D050"/>
              </a:buClr>
            </a:pPr>
            <a:endParaRPr lang="en-US" dirty="0">
              <a:solidFill>
                <a:srgbClr val="92D050"/>
              </a:solidFill>
            </a:endParaRPr>
          </a:p>
        </p:txBody>
      </p:sp>
      <p:sp>
        <p:nvSpPr>
          <p:cNvPr id="9" name="Content Placeholder 3"/>
          <p:cNvSpPr txBox="1">
            <a:spLocks/>
          </p:cNvSpPr>
          <p:nvPr/>
        </p:nvSpPr>
        <p:spPr>
          <a:xfrm>
            <a:off x="8588829" y="1660266"/>
            <a:ext cx="3886200" cy="4572000"/>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rgbClr val="92D050"/>
              </a:buClr>
            </a:pPr>
            <a:endParaRPr lang="en-US">
              <a:solidFill>
                <a:srgbClr val="92D050"/>
              </a:solidFill>
            </a:endParaRPr>
          </a:p>
        </p:txBody>
      </p:sp>
    </p:spTree>
    <p:extLst>
      <p:ext uri="{BB962C8B-B14F-4D97-AF65-F5344CB8AC3E}">
        <p14:creationId xmlns:p14="http://schemas.microsoft.com/office/powerpoint/2010/main" val="113261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4772" y="2754086"/>
            <a:ext cx="9875520" cy="1356360"/>
          </a:xfrm>
        </p:spPr>
        <p:txBody>
          <a:bodyPr>
            <a:noAutofit/>
          </a:bodyPr>
          <a:lstStyle/>
          <a:p>
            <a:pPr algn="ctr"/>
            <a:r>
              <a:rPr lang="en-US" sz="9600">
                <a:solidFill>
                  <a:srgbClr val="002060"/>
                </a:solidFill>
              </a:rPr>
              <a:t>Trauma?</a:t>
            </a:r>
          </a:p>
        </p:txBody>
      </p:sp>
    </p:spTree>
    <p:extLst>
      <p:ext uri="{BB962C8B-B14F-4D97-AF65-F5344CB8AC3E}">
        <p14:creationId xmlns:p14="http://schemas.microsoft.com/office/powerpoint/2010/main" val="3802576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1773585"/>
            <a:ext cx="5366657" cy="4713517"/>
          </a:xfrm>
        </p:spPr>
        <p:txBody>
          <a:bodyPr>
            <a:normAutofit/>
          </a:bodyPr>
          <a:lstStyle/>
          <a:p>
            <a:pPr>
              <a:buClr>
                <a:schemeClr val="accent4"/>
              </a:buClr>
            </a:pPr>
            <a:r>
              <a:rPr lang="en-US" sz="2800" b="1" dirty="0">
                <a:solidFill>
                  <a:schemeClr val="accent2">
                    <a:lumMod val="50000"/>
                  </a:schemeClr>
                </a:solidFill>
              </a:rPr>
              <a:t>Anxiety, fear, and worry</a:t>
            </a:r>
            <a:r>
              <a:rPr lang="en-US" sz="2800" b="1" dirty="0">
                <a:solidFill>
                  <a:schemeClr val="accent2">
                    <a:lumMod val="75000"/>
                  </a:schemeClr>
                </a:solidFill>
              </a:rPr>
              <a:t> </a:t>
            </a:r>
            <a:r>
              <a:rPr lang="en-US" sz="2800" dirty="0">
                <a:solidFill>
                  <a:srgbClr val="002060"/>
                </a:solidFill>
              </a:rPr>
              <a:t>about safety of self and others</a:t>
            </a:r>
          </a:p>
          <a:p>
            <a:pPr>
              <a:buClr>
                <a:schemeClr val="accent4"/>
              </a:buClr>
            </a:pPr>
            <a:r>
              <a:rPr lang="en-US" sz="2800" dirty="0">
                <a:solidFill>
                  <a:srgbClr val="002060"/>
                </a:solidFill>
              </a:rPr>
              <a:t>Sudden changes in behavior</a:t>
            </a:r>
          </a:p>
          <a:p>
            <a:pPr>
              <a:buClr>
                <a:schemeClr val="accent4"/>
              </a:buClr>
            </a:pPr>
            <a:r>
              <a:rPr lang="en-US" sz="2800" dirty="0">
                <a:solidFill>
                  <a:srgbClr val="002060"/>
                </a:solidFill>
              </a:rPr>
              <a:t>Difficulty </a:t>
            </a:r>
            <a:r>
              <a:rPr lang="en-US" sz="2800" b="1" dirty="0">
                <a:solidFill>
                  <a:schemeClr val="accent2">
                    <a:lumMod val="50000"/>
                  </a:schemeClr>
                </a:solidFill>
              </a:rPr>
              <a:t>trusting</a:t>
            </a:r>
            <a:r>
              <a:rPr lang="en-US" sz="2800" dirty="0">
                <a:solidFill>
                  <a:srgbClr val="002060"/>
                </a:solidFill>
              </a:rPr>
              <a:t> others</a:t>
            </a:r>
          </a:p>
          <a:p>
            <a:pPr>
              <a:buClr>
                <a:schemeClr val="accent4"/>
              </a:buClr>
            </a:pPr>
            <a:r>
              <a:rPr lang="en-US" sz="2800" dirty="0">
                <a:solidFill>
                  <a:srgbClr val="002060"/>
                </a:solidFill>
              </a:rPr>
              <a:t>Repetitive thoughts and comments about </a:t>
            </a:r>
            <a:r>
              <a:rPr lang="en-US" sz="2800" b="1" dirty="0">
                <a:solidFill>
                  <a:schemeClr val="accent2">
                    <a:lumMod val="50000"/>
                  </a:schemeClr>
                </a:solidFill>
              </a:rPr>
              <a:t>death or dying </a:t>
            </a:r>
            <a:r>
              <a:rPr lang="en-US" sz="2800" dirty="0">
                <a:solidFill>
                  <a:srgbClr val="002060"/>
                </a:solidFill>
              </a:rPr>
              <a:t>(including suicidal thoughts, writing, art, or notebook covers about violent or morbid topics, internet searches)</a:t>
            </a:r>
          </a:p>
        </p:txBody>
      </p:sp>
      <p:sp>
        <p:nvSpPr>
          <p:cNvPr id="5" name="Title 1"/>
          <p:cNvSpPr txBox="1">
            <a:spLocks/>
          </p:cNvSpPr>
          <p:nvPr/>
        </p:nvSpPr>
        <p:spPr>
          <a:xfrm>
            <a:off x="359229" y="187550"/>
            <a:ext cx="11713028" cy="1227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5400" dirty="0">
                <a:solidFill>
                  <a:srgbClr val="002060"/>
                </a:solidFill>
              </a:rPr>
              <a:t>Impact of Trauma on Adolescents</a:t>
            </a:r>
          </a:p>
        </p:txBody>
      </p:sp>
      <p:sp>
        <p:nvSpPr>
          <p:cNvPr id="7" name="Content Placeholder 2"/>
          <p:cNvSpPr txBox="1">
            <a:spLocks/>
          </p:cNvSpPr>
          <p:nvPr/>
        </p:nvSpPr>
        <p:spPr>
          <a:xfrm>
            <a:off x="6030686" y="1773586"/>
            <a:ext cx="5725886" cy="481148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800" dirty="0">
                <a:solidFill>
                  <a:srgbClr val="002060"/>
                </a:solidFill>
              </a:rPr>
              <a:t>Heightened </a:t>
            </a:r>
            <a:r>
              <a:rPr lang="en-US" sz="2800" b="1" dirty="0">
                <a:solidFill>
                  <a:schemeClr val="accent2">
                    <a:lumMod val="50000"/>
                  </a:schemeClr>
                </a:solidFill>
              </a:rPr>
              <a:t>difficulty with authority</a:t>
            </a:r>
            <a:r>
              <a:rPr lang="en-US" sz="2800" dirty="0">
                <a:solidFill>
                  <a:srgbClr val="002060"/>
                </a:solidFill>
              </a:rPr>
              <a:t>, redirection, or criticism</a:t>
            </a:r>
          </a:p>
          <a:p>
            <a:pPr>
              <a:buClr>
                <a:schemeClr val="accent4"/>
              </a:buClr>
            </a:pPr>
            <a:r>
              <a:rPr lang="en-US" sz="2800" dirty="0">
                <a:solidFill>
                  <a:srgbClr val="002060"/>
                </a:solidFill>
              </a:rPr>
              <a:t>Re-experiencing the trauma through nightmares or disturbing memories</a:t>
            </a:r>
          </a:p>
          <a:p>
            <a:pPr>
              <a:buClr>
                <a:schemeClr val="accent4"/>
              </a:buClr>
            </a:pPr>
            <a:r>
              <a:rPr lang="en-US" sz="2800" b="1" dirty="0">
                <a:solidFill>
                  <a:schemeClr val="accent2">
                    <a:lumMod val="50000"/>
                  </a:schemeClr>
                </a:solidFill>
              </a:rPr>
              <a:t>Sleep</a:t>
            </a:r>
            <a:r>
              <a:rPr lang="en-US" sz="2800" dirty="0">
                <a:solidFill>
                  <a:srgbClr val="002060"/>
                </a:solidFill>
              </a:rPr>
              <a:t> difficulties </a:t>
            </a:r>
          </a:p>
          <a:p>
            <a:pPr>
              <a:buClr>
                <a:schemeClr val="accent4"/>
              </a:buClr>
            </a:pPr>
            <a:r>
              <a:rPr lang="en-US" sz="2800" dirty="0">
                <a:solidFill>
                  <a:srgbClr val="002060"/>
                </a:solidFill>
              </a:rPr>
              <a:t>Exaggerated startle response</a:t>
            </a:r>
          </a:p>
          <a:p>
            <a:pPr>
              <a:buClr>
                <a:schemeClr val="accent4"/>
              </a:buClr>
            </a:pPr>
            <a:r>
              <a:rPr lang="en-US" sz="2800" b="1" dirty="0">
                <a:solidFill>
                  <a:schemeClr val="accent2">
                    <a:lumMod val="50000"/>
                  </a:schemeClr>
                </a:solidFill>
              </a:rPr>
              <a:t>Avoidance behaviors </a:t>
            </a:r>
          </a:p>
          <a:p>
            <a:pPr>
              <a:buClr>
                <a:schemeClr val="accent4"/>
              </a:buClr>
            </a:pPr>
            <a:r>
              <a:rPr lang="en-US" sz="2800" dirty="0">
                <a:solidFill>
                  <a:srgbClr val="002060"/>
                </a:solidFill>
              </a:rPr>
              <a:t>Emotional numbing</a:t>
            </a:r>
            <a:endParaRPr lang="en-US" sz="2800" dirty="0">
              <a:solidFill>
                <a:srgbClr val="92D050"/>
              </a:solidFill>
            </a:endParaRPr>
          </a:p>
        </p:txBody>
      </p:sp>
      <p:sp>
        <p:nvSpPr>
          <p:cNvPr id="9" name="TextBox 8"/>
          <p:cNvSpPr txBox="1"/>
          <p:nvPr/>
        </p:nvSpPr>
        <p:spPr>
          <a:xfrm>
            <a:off x="4011386" y="1051838"/>
            <a:ext cx="4421414" cy="646331"/>
          </a:xfrm>
          <a:prstGeom prst="rect">
            <a:avLst/>
          </a:prstGeom>
          <a:noFill/>
        </p:spPr>
        <p:txBody>
          <a:bodyPr wrap="square" rtlCol="0">
            <a:spAutoFit/>
          </a:bodyPr>
          <a:lstStyle/>
          <a:p>
            <a:r>
              <a:rPr lang="en-US" sz="3600" b="1" dirty="0">
                <a:solidFill>
                  <a:schemeClr val="accent2">
                    <a:lumMod val="50000"/>
                  </a:schemeClr>
                </a:solidFill>
              </a:rPr>
              <a:t>Trauma can result in: </a:t>
            </a:r>
          </a:p>
        </p:txBody>
      </p:sp>
    </p:spTree>
    <p:extLst>
      <p:ext uri="{BB962C8B-B14F-4D97-AF65-F5344CB8AC3E}">
        <p14:creationId xmlns:p14="http://schemas.microsoft.com/office/powerpoint/2010/main" val="2703562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0703"/>
            <a:ext cx="9875520" cy="1356360"/>
          </a:xfrm>
        </p:spPr>
        <p:txBody>
          <a:bodyPr>
            <a:normAutofit/>
          </a:bodyPr>
          <a:lstStyle/>
          <a:p>
            <a:pPr algn="ctr"/>
            <a:r>
              <a:rPr lang="en-US" sz="6600" dirty="0">
                <a:solidFill>
                  <a:srgbClr val="002060"/>
                </a:solidFill>
              </a:rPr>
              <a:t>Impact of Trauma on Adults</a:t>
            </a:r>
          </a:p>
        </p:txBody>
      </p:sp>
      <p:sp>
        <p:nvSpPr>
          <p:cNvPr id="5" name="Content Placeholder 2"/>
          <p:cNvSpPr txBox="1">
            <a:spLocks/>
          </p:cNvSpPr>
          <p:nvPr/>
        </p:nvSpPr>
        <p:spPr>
          <a:xfrm>
            <a:off x="6096000" y="1669142"/>
            <a:ext cx="5713708" cy="3995057"/>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chemeClr val="accent4"/>
              </a:buClr>
            </a:pPr>
            <a:r>
              <a:rPr lang="en-US" sz="2600" dirty="0">
                <a:solidFill>
                  <a:srgbClr val="002060"/>
                </a:solidFill>
              </a:rPr>
              <a:t>Depression</a:t>
            </a:r>
          </a:p>
          <a:p>
            <a:pPr>
              <a:buClr>
                <a:schemeClr val="accent4"/>
              </a:buClr>
            </a:pPr>
            <a:r>
              <a:rPr lang="en-US" sz="2600" dirty="0">
                <a:solidFill>
                  <a:srgbClr val="002060"/>
                </a:solidFill>
              </a:rPr>
              <a:t>Lack of </a:t>
            </a:r>
            <a:r>
              <a:rPr lang="en-US" sz="2600" b="1" dirty="0">
                <a:solidFill>
                  <a:schemeClr val="accent2">
                    <a:lumMod val="50000"/>
                  </a:schemeClr>
                </a:solidFill>
              </a:rPr>
              <a:t>trust</a:t>
            </a:r>
            <a:r>
              <a:rPr lang="en-US" sz="2600" dirty="0">
                <a:solidFill>
                  <a:srgbClr val="002060"/>
                </a:solidFill>
              </a:rPr>
              <a:t>, particularly of authority</a:t>
            </a:r>
          </a:p>
          <a:p>
            <a:pPr>
              <a:buClr>
                <a:schemeClr val="accent4"/>
              </a:buClr>
            </a:pPr>
            <a:r>
              <a:rPr lang="en-US" sz="2600" dirty="0">
                <a:solidFill>
                  <a:srgbClr val="002060"/>
                </a:solidFill>
              </a:rPr>
              <a:t>Impaired social/sexual relationships</a:t>
            </a:r>
          </a:p>
          <a:p>
            <a:pPr>
              <a:buClr>
                <a:schemeClr val="accent4"/>
              </a:buClr>
            </a:pPr>
            <a:r>
              <a:rPr lang="en-US" sz="2600" b="1" dirty="0">
                <a:solidFill>
                  <a:schemeClr val="accent2">
                    <a:lumMod val="50000"/>
                  </a:schemeClr>
                </a:solidFill>
              </a:rPr>
              <a:t>Hypervigilance</a:t>
            </a:r>
          </a:p>
          <a:p>
            <a:pPr>
              <a:buClr>
                <a:schemeClr val="accent4"/>
              </a:buClr>
            </a:pPr>
            <a:r>
              <a:rPr lang="en-US" sz="2600" dirty="0">
                <a:solidFill>
                  <a:srgbClr val="002060"/>
                </a:solidFill>
              </a:rPr>
              <a:t>Inertia</a:t>
            </a:r>
          </a:p>
          <a:p>
            <a:pPr>
              <a:buClr>
                <a:schemeClr val="accent4"/>
              </a:buClr>
            </a:pPr>
            <a:r>
              <a:rPr lang="en-US" sz="2600" b="1" dirty="0">
                <a:solidFill>
                  <a:schemeClr val="accent2">
                    <a:lumMod val="50000"/>
                  </a:schemeClr>
                </a:solidFill>
              </a:rPr>
              <a:t>Substance use disorders</a:t>
            </a:r>
            <a:r>
              <a:rPr lang="en-US" sz="2600" dirty="0">
                <a:solidFill>
                  <a:srgbClr val="002060"/>
                </a:solidFill>
              </a:rPr>
              <a:t>/self-medicating</a:t>
            </a:r>
          </a:p>
          <a:p>
            <a:pPr>
              <a:buClr>
                <a:schemeClr val="accent4"/>
              </a:buClr>
            </a:pPr>
            <a:r>
              <a:rPr lang="en-US" sz="2600" dirty="0">
                <a:solidFill>
                  <a:srgbClr val="002060"/>
                </a:solidFill>
              </a:rPr>
              <a:t>Mental illness</a:t>
            </a:r>
          </a:p>
          <a:p>
            <a:pPr>
              <a:buClr>
                <a:schemeClr val="accent4"/>
              </a:buClr>
            </a:pPr>
            <a:r>
              <a:rPr lang="en-US" sz="2600" dirty="0">
                <a:solidFill>
                  <a:srgbClr val="002060"/>
                </a:solidFill>
              </a:rPr>
              <a:t>Emotional </a:t>
            </a:r>
            <a:r>
              <a:rPr lang="en-US" sz="2600" b="1" dirty="0">
                <a:solidFill>
                  <a:schemeClr val="accent2">
                    <a:lumMod val="50000"/>
                  </a:schemeClr>
                </a:solidFill>
              </a:rPr>
              <a:t>dysregulation</a:t>
            </a:r>
          </a:p>
        </p:txBody>
      </p:sp>
      <p:sp>
        <p:nvSpPr>
          <p:cNvPr id="7" name="TextBox 6"/>
          <p:cNvSpPr txBox="1"/>
          <p:nvPr/>
        </p:nvSpPr>
        <p:spPr>
          <a:xfrm>
            <a:off x="761999" y="1905000"/>
            <a:ext cx="5064035" cy="4031873"/>
          </a:xfrm>
          <a:prstGeom prst="rect">
            <a:avLst/>
          </a:prstGeom>
          <a:noFill/>
        </p:spPr>
        <p:txBody>
          <a:bodyPr wrap="square" rtlCol="0">
            <a:spAutoFit/>
          </a:bodyPr>
          <a:lstStyle/>
          <a:p>
            <a:r>
              <a:rPr lang="en-US" sz="3200" b="1" dirty="0">
                <a:solidFill>
                  <a:srgbClr val="002060"/>
                </a:solidFill>
              </a:rPr>
              <a:t>Adults may experience the impact of compounded, unaddressed childhood trauma, but also experience new traumatic experiences throughout the life span. Resulting symptoms include:</a:t>
            </a:r>
          </a:p>
        </p:txBody>
      </p:sp>
    </p:spTree>
    <p:extLst>
      <p:ext uri="{BB962C8B-B14F-4D97-AF65-F5344CB8AC3E}">
        <p14:creationId xmlns:p14="http://schemas.microsoft.com/office/powerpoint/2010/main" val="3314192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05F35-03B4-400B-BF48-A3E44A12BC8F}"/>
              </a:ext>
            </a:extLst>
          </p:cNvPr>
          <p:cNvSpPr>
            <a:spLocks noGrp="1"/>
          </p:cNvSpPr>
          <p:nvPr>
            <p:ph idx="1"/>
          </p:nvPr>
        </p:nvSpPr>
        <p:spPr>
          <a:xfrm>
            <a:off x="-291549" y="2072640"/>
            <a:ext cx="10924430" cy="4434840"/>
          </a:xfrm>
        </p:spPr>
        <p:txBody>
          <a:bodyPr>
            <a:normAutofit/>
          </a:bodyPr>
          <a:lstStyle/>
          <a:p>
            <a:pPr marL="45720" indent="0">
              <a:buClr>
                <a:schemeClr val="accent4"/>
              </a:buClr>
              <a:buNone/>
            </a:pPr>
            <a:endParaRPr lang="en-US" baseline="30000" dirty="0">
              <a:solidFill>
                <a:srgbClr val="002060"/>
              </a:solidFill>
            </a:endParaRPr>
          </a:p>
          <a:p>
            <a:pPr marL="45720" indent="0">
              <a:buClr>
                <a:schemeClr val="accent4"/>
              </a:buClr>
              <a:buNone/>
            </a:pPr>
            <a:endParaRPr lang="en-US" baseline="30000" dirty="0">
              <a:solidFill>
                <a:srgbClr val="002060"/>
              </a:solidFill>
            </a:endParaRPr>
          </a:p>
          <a:p>
            <a:pPr marL="45720" indent="0">
              <a:buClr>
                <a:schemeClr val="accent4"/>
              </a:buClr>
              <a:buNone/>
            </a:pPr>
            <a:endParaRPr lang="en-US" baseline="30000" dirty="0">
              <a:solidFill>
                <a:srgbClr val="002060"/>
              </a:solidFill>
            </a:endParaRPr>
          </a:p>
          <a:p>
            <a:pPr marL="45720" indent="0">
              <a:buClr>
                <a:schemeClr val="accent4"/>
              </a:buClr>
              <a:buNone/>
            </a:pPr>
            <a:r>
              <a:rPr lang="en-US" sz="4800" dirty="0">
                <a:solidFill>
                  <a:schemeClr val="accent4">
                    <a:lumMod val="50000"/>
                  </a:schemeClr>
                </a:solidFill>
              </a:rPr>
              <a:t> 	</a:t>
            </a:r>
          </a:p>
        </p:txBody>
      </p:sp>
      <p:sp>
        <p:nvSpPr>
          <p:cNvPr id="4" name="Title 1">
            <a:extLst>
              <a:ext uri="{FF2B5EF4-FFF2-40B4-BE49-F238E27FC236}">
                <a16:creationId xmlns:a16="http://schemas.microsoft.com/office/drawing/2014/main" id="{74CA190F-A293-4187-BA45-41EEEE195FBD}"/>
              </a:ext>
            </a:extLst>
          </p:cNvPr>
          <p:cNvSpPr>
            <a:spLocks noGrp="1"/>
          </p:cNvSpPr>
          <p:nvPr>
            <p:ph type="title"/>
          </p:nvPr>
        </p:nvSpPr>
        <p:spPr>
          <a:xfrm>
            <a:off x="313151" y="350520"/>
            <a:ext cx="11624153" cy="1356360"/>
          </a:xfrm>
        </p:spPr>
        <p:txBody>
          <a:bodyPr>
            <a:normAutofit/>
          </a:bodyPr>
          <a:lstStyle/>
          <a:p>
            <a:pPr algn="ctr"/>
            <a:r>
              <a:rPr lang="en-US" sz="6600" dirty="0">
                <a:solidFill>
                  <a:srgbClr val="002060"/>
                </a:solidFill>
              </a:rPr>
              <a:t>Applying the Lens of Trauma</a:t>
            </a:r>
          </a:p>
        </p:txBody>
      </p:sp>
      <p:pic>
        <p:nvPicPr>
          <p:cNvPr id="6" name="Picture 5" descr="A close up of a logo&#10;&#10;Description generated with very high confidence">
            <a:extLst>
              <a:ext uri="{FF2B5EF4-FFF2-40B4-BE49-F238E27FC236}">
                <a16:creationId xmlns:a16="http://schemas.microsoft.com/office/drawing/2014/main" id="{E6A21B17-ABE1-4F8A-822D-0498099B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898" y="1721547"/>
            <a:ext cx="4436203" cy="4436203"/>
          </a:xfrm>
          <a:prstGeom prst="rect">
            <a:avLst/>
          </a:prstGeom>
        </p:spPr>
      </p:pic>
    </p:spTree>
    <p:extLst>
      <p:ext uri="{BB962C8B-B14F-4D97-AF65-F5344CB8AC3E}">
        <p14:creationId xmlns:p14="http://schemas.microsoft.com/office/powerpoint/2010/main" val="424875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5C8F-9087-4515-ABBE-C6BA6EBAF01A}"/>
              </a:ext>
            </a:extLst>
          </p:cNvPr>
          <p:cNvSpPr>
            <a:spLocks noGrp="1"/>
          </p:cNvSpPr>
          <p:nvPr>
            <p:ph type="title"/>
          </p:nvPr>
        </p:nvSpPr>
        <p:spPr>
          <a:xfrm>
            <a:off x="651353" y="288099"/>
            <a:ext cx="10935221" cy="1315233"/>
          </a:xfrm>
        </p:spPr>
        <p:txBody>
          <a:bodyPr>
            <a:normAutofit/>
          </a:bodyPr>
          <a:lstStyle/>
          <a:p>
            <a:pPr algn="ctr"/>
            <a:r>
              <a:rPr lang="en-US" sz="6600" dirty="0">
                <a:solidFill>
                  <a:srgbClr val="002060"/>
                </a:solidFill>
              </a:rPr>
              <a:t>Applying the Lens of Trauma</a:t>
            </a:r>
          </a:p>
        </p:txBody>
      </p:sp>
      <p:sp>
        <p:nvSpPr>
          <p:cNvPr id="3" name="Content Placeholder 2">
            <a:extLst>
              <a:ext uri="{FF2B5EF4-FFF2-40B4-BE49-F238E27FC236}">
                <a16:creationId xmlns:a16="http://schemas.microsoft.com/office/drawing/2014/main" id="{EA93A0B4-2F1C-41D7-981A-6D160CBD8936}"/>
              </a:ext>
            </a:extLst>
          </p:cNvPr>
          <p:cNvSpPr>
            <a:spLocks noGrp="1"/>
          </p:cNvSpPr>
          <p:nvPr>
            <p:ph sz="half" idx="1"/>
          </p:nvPr>
        </p:nvSpPr>
        <p:spPr>
          <a:xfrm>
            <a:off x="463826" y="1722782"/>
            <a:ext cx="11251096" cy="4678017"/>
          </a:xfrm>
        </p:spPr>
        <p:txBody>
          <a:bodyPr vert="horz" lIns="91440" tIns="45720" rIns="91440" bIns="45720" rtlCol="0" anchor="t">
            <a:normAutofit/>
          </a:bodyPr>
          <a:lstStyle/>
          <a:p>
            <a:pPr>
              <a:buClr>
                <a:schemeClr val="accent4"/>
              </a:buClr>
            </a:pPr>
            <a:r>
              <a:rPr lang="en-US" sz="3200" dirty="0">
                <a:solidFill>
                  <a:srgbClr val="002060"/>
                </a:solidFill>
              </a:rPr>
              <a:t>Black children under the age of six are about </a:t>
            </a:r>
            <a:r>
              <a:rPr lang="en-US" sz="3200" b="1" dirty="0">
                <a:solidFill>
                  <a:schemeClr val="accent2">
                    <a:lumMod val="50000"/>
                  </a:schemeClr>
                </a:solidFill>
              </a:rPr>
              <a:t>three times </a:t>
            </a:r>
            <a:r>
              <a:rPr lang="en-US" sz="3200" dirty="0">
                <a:solidFill>
                  <a:srgbClr val="002060"/>
                </a:solidFill>
              </a:rPr>
              <a:t>more likely to live in poverty than their peers. Over the last four decades, at least </a:t>
            </a:r>
            <a:r>
              <a:rPr lang="en-US" sz="3200" b="1" dirty="0">
                <a:solidFill>
                  <a:schemeClr val="accent2">
                    <a:lumMod val="50000"/>
                  </a:schemeClr>
                </a:solidFill>
              </a:rPr>
              <a:t>one-third </a:t>
            </a:r>
            <a:r>
              <a:rPr lang="en-US" sz="3200" dirty="0">
                <a:solidFill>
                  <a:srgbClr val="002060"/>
                </a:solidFill>
              </a:rPr>
              <a:t>of Black children were living in poverty.</a:t>
            </a:r>
            <a:r>
              <a:rPr lang="en-US" sz="3200" baseline="30000" dirty="0">
                <a:solidFill>
                  <a:srgbClr val="002060"/>
                </a:solidFill>
              </a:rPr>
              <a:t>1</a:t>
            </a:r>
            <a:r>
              <a:rPr lang="en-US" sz="3200" dirty="0">
                <a:solidFill>
                  <a:srgbClr val="002060"/>
                </a:solidFill>
              </a:rPr>
              <a:t>  </a:t>
            </a:r>
          </a:p>
          <a:p>
            <a:pPr>
              <a:buClr>
                <a:schemeClr val="accent4"/>
              </a:buClr>
            </a:pPr>
            <a:r>
              <a:rPr lang="en-US" sz="3200" dirty="0">
                <a:solidFill>
                  <a:srgbClr val="002060"/>
                </a:solidFill>
              </a:rPr>
              <a:t>African Americans, Native Hawaiians and Latin Americans have been impacted greatly by hypertension and diabetes due to </a:t>
            </a:r>
            <a:r>
              <a:rPr lang="en-US" sz="3200" b="1" dirty="0">
                <a:solidFill>
                  <a:schemeClr val="accent2">
                    <a:lumMod val="50000"/>
                  </a:schemeClr>
                </a:solidFill>
              </a:rPr>
              <a:t>chronic stress resulting</a:t>
            </a:r>
            <a:r>
              <a:rPr lang="en-US" sz="3200" dirty="0">
                <a:solidFill>
                  <a:srgbClr val="002060"/>
                </a:solidFill>
              </a:rPr>
              <a:t> from discrimination. </a:t>
            </a:r>
            <a:r>
              <a:rPr lang="en-US" sz="3200" baseline="30000" dirty="0">
                <a:solidFill>
                  <a:srgbClr val="002060"/>
                </a:solidFill>
              </a:rPr>
              <a:t>4</a:t>
            </a:r>
            <a:endParaRPr lang="en-US" sz="3200" dirty="0">
              <a:solidFill>
                <a:srgbClr val="002060"/>
              </a:solidFill>
            </a:endParaRPr>
          </a:p>
          <a:p>
            <a:pPr>
              <a:buClr>
                <a:schemeClr val="accent4"/>
              </a:buClr>
            </a:pPr>
            <a:r>
              <a:rPr lang="en-US" sz="3200" dirty="0">
                <a:solidFill>
                  <a:srgbClr val="002060"/>
                </a:solidFill>
              </a:rPr>
              <a:t>Native Americans are sentenced to prison at </a:t>
            </a:r>
            <a:r>
              <a:rPr lang="en-US" sz="3200" b="1" dirty="0">
                <a:solidFill>
                  <a:schemeClr val="accent2">
                    <a:lumMod val="50000"/>
                  </a:schemeClr>
                </a:solidFill>
              </a:rPr>
              <a:t>four times </a:t>
            </a:r>
            <a:r>
              <a:rPr lang="en-US" sz="3200" dirty="0">
                <a:solidFill>
                  <a:srgbClr val="002060"/>
                </a:solidFill>
              </a:rPr>
              <a:t>the rate of white Americans.</a:t>
            </a:r>
          </a:p>
        </p:txBody>
      </p:sp>
    </p:spTree>
    <p:extLst>
      <p:ext uri="{BB962C8B-B14F-4D97-AF65-F5344CB8AC3E}">
        <p14:creationId xmlns:p14="http://schemas.microsoft.com/office/powerpoint/2010/main" val="234880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05F35-03B4-400B-BF48-A3E44A12BC8F}"/>
              </a:ext>
            </a:extLst>
          </p:cNvPr>
          <p:cNvSpPr>
            <a:spLocks noGrp="1"/>
          </p:cNvSpPr>
          <p:nvPr>
            <p:ph idx="1"/>
          </p:nvPr>
        </p:nvSpPr>
        <p:spPr>
          <a:xfrm>
            <a:off x="541020" y="2319130"/>
            <a:ext cx="11109960" cy="3525079"/>
          </a:xfrm>
        </p:spPr>
        <p:txBody>
          <a:bodyPr>
            <a:normAutofit/>
          </a:bodyPr>
          <a:lstStyle/>
          <a:p>
            <a:pPr marL="45720" indent="0" algn="ctr">
              <a:buClr>
                <a:schemeClr val="accent4"/>
              </a:buClr>
              <a:buNone/>
            </a:pPr>
            <a:r>
              <a:rPr lang="en-US" sz="3200" dirty="0">
                <a:solidFill>
                  <a:srgbClr val="002060"/>
                </a:solidFill>
              </a:rPr>
              <a:t>Large bodies of literature in sociology, economics, anthropology, and public health document that US blacks are </a:t>
            </a:r>
            <a:r>
              <a:rPr lang="en-US" sz="3600" b="1" dirty="0">
                <a:solidFill>
                  <a:schemeClr val="accent2">
                    <a:lumMod val="50000"/>
                  </a:schemeClr>
                </a:solidFill>
              </a:rPr>
              <a:t>more likely </a:t>
            </a:r>
            <a:r>
              <a:rPr lang="en-US" sz="3200" dirty="0">
                <a:solidFill>
                  <a:srgbClr val="002060"/>
                </a:solidFill>
              </a:rPr>
              <a:t>to experience </a:t>
            </a:r>
            <a:r>
              <a:rPr lang="en-US" sz="3600" b="1" dirty="0">
                <a:solidFill>
                  <a:schemeClr val="accent2">
                    <a:lumMod val="50000"/>
                  </a:schemeClr>
                </a:solidFill>
              </a:rPr>
              <a:t>stressful situations</a:t>
            </a:r>
            <a:r>
              <a:rPr lang="en-US" sz="3200" dirty="0">
                <a:solidFill>
                  <a:srgbClr val="002060"/>
                </a:solidFill>
              </a:rPr>
              <a:t>, such as material hardship, interpersonal discrimination, </a:t>
            </a:r>
            <a:r>
              <a:rPr lang="en-US" sz="3600" b="1" dirty="0">
                <a:solidFill>
                  <a:schemeClr val="accent2">
                    <a:lumMod val="50000"/>
                  </a:schemeClr>
                </a:solidFill>
              </a:rPr>
              <a:t>structural</a:t>
            </a:r>
            <a:r>
              <a:rPr lang="en-US" sz="3600" dirty="0">
                <a:solidFill>
                  <a:srgbClr val="002060"/>
                </a:solidFill>
              </a:rPr>
              <a:t> </a:t>
            </a:r>
            <a:r>
              <a:rPr lang="en-US" sz="3600" b="1" dirty="0">
                <a:solidFill>
                  <a:schemeClr val="accent2">
                    <a:lumMod val="50000"/>
                  </a:schemeClr>
                </a:solidFill>
              </a:rPr>
              <a:t>discrimination</a:t>
            </a:r>
            <a:r>
              <a:rPr lang="en-US" sz="3600" dirty="0">
                <a:solidFill>
                  <a:srgbClr val="002060"/>
                </a:solidFill>
              </a:rPr>
              <a:t> </a:t>
            </a:r>
            <a:r>
              <a:rPr lang="en-US" sz="3200" dirty="0">
                <a:solidFill>
                  <a:srgbClr val="002060"/>
                </a:solidFill>
              </a:rPr>
              <a:t>in housing and employment, and multiple caregiving roles than whites.</a:t>
            </a:r>
            <a:r>
              <a:rPr lang="en-US" sz="3200" baseline="30000" dirty="0">
                <a:solidFill>
                  <a:srgbClr val="002060"/>
                </a:solidFill>
              </a:rPr>
              <a:t>1</a:t>
            </a:r>
          </a:p>
        </p:txBody>
      </p:sp>
      <p:sp>
        <p:nvSpPr>
          <p:cNvPr id="6" name="Title 1">
            <a:extLst>
              <a:ext uri="{FF2B5EF4-FFF2-40B4-BE49-F238E27FC236}">
                <a16:creationId xmlns:a16="http://schemas.microsoft.com/office/drawing/2014/main" id="{5001C457-8ACF-4A28-80E4-F4E1B0C4F58B}"/>
              </a:ext>
            </a:extLst>
          </p:cNvPr>
          <p:cNvSpPr txBox="1">
            <a:spLocks/>
          </p:cNvSpPr>
          <p:nvPr/>
        </p:nvSpPr>
        <p:spPr>
          <a:xfrm>
            <a:off x="651353" y="288099"/>
            <a:ext cx="10935221" cy="1315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600">
                <a:solidFill>
                  <a:srgbClr val="002060"/>
                </a:solidFill>
              </a:rPr>
              <a:t>Applying the Lens of Trauma</a:t>
            </a:r>
            <a:endParaRPr lang="en-US" sz="6600" dirty="0">
              <a:solidFill>
                <a:srgbClr val="002060"/>
              </a:solidFill>
            </a:endParaRPr>
          </a:p>
        </p:txBody>
      </p:sp>
    </p:spTree>
    <p:extLst>
      <p:ext uri="{BB962C8B-B14F-4D97-AF65-F5344CB8AC3E}">
        <p14:creationId xmlns:p14="http://schemas.microsoft.com/office/powerpoint/2010/main" val="3976967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0B3-A1B3-4ECF-9FF9-6864D4189B2D}"/>
              </a:ext>
            </a:extLst>
          </p:cNvPr>
          <p:cNvSpPr>
            <a:spLocks noGrp="1"/>
          </p:cNvSpPr>
          <p:nvPr>
            <p:ph type="title"/>
          </p:nvPr>
        </p:nvSpPr>
        <p:spPr>
          <a:xfrm>
            <a:off x="1229627" y="311218"/>
            <a:ext cx="9875520" cy="632059"/>
          </a:xfrm>
        </p:spPr>
        <p:txBody>
          <a:bodyPr>
            <a:normAutofit fontScale="90000"/>
          </a:bodyPr>
          <a:lstStyle/>
          <a:p>
            <a:pPr algn="ctr"/>
            <a:r>
              <a:rPr lang="en-US" dirty="0">
                <a:solidFill>
                  <a:schemeClr val="accent4">
                    <a:lumMod val="50000"/>
                  </a:schemeClr>
                </a:solidFill>
              </a:rPr>
              <a:t>Applying the Lens of Trauma</a:t>
            </a:r>
          </a:p>
        </p:txBody>
      </p:sp>
      <p:pic>
        <p:nvPicPr>
          <p:cNvPr id="6" name="Picture 5">
            <a:extLst>
              <a:ext uri="{FF2B5EF4-FFF2-40B4-BE49-F238E27FC236}">
                <a16:creationId xmlns:a16="http://schemas.microsoft.com/office/drawing/2014/main" id="{00AA20D2-BB3A-497B-A5A1-6A58BEBB5FB8}"/>
              </a:ext>
            </a:extLst>
          </p:cNvPr>
          <p:cNvPicPr>
            <a:picLocks noChangeAspect="1"/>
          </p:cNvPicPr>
          <p:nvPr/>
        </p:nvPicPr>
        <p:blipFill rotWithShape="1">
          <a:blip r:embed="rId3"/>
          <a:srcRect l="47921" t="33124" r="16790" b="14998"/>
          <a:stretch/>
        </p:blipFill>
        <p:spPr>
          <a:xfrm>
            <a:off x="2570244" y="943277"/>
            <a:ext cx="6770771" cy="5616530"/>
          </a:xfrm>
          <a:prstGeom prst="rect">
            <a:avLst/>
          </a:prstGeom>
        </p:spPr>
      </p:pic>
      <p:sp>
        <p:nvSpPr>
          <p:cNvPr id="3" name="Rectangle 2">
            <a:extLst>
              <a:ext uri="{FF2B5EF4-FFF2-40B4-BE49-F238E27FC236}">
                <a16:creationId xmlns:a16="http://schemas.microsoft.com/office/drawing/2014/main" id="{A9FC7228-FAE9-4BBB-B6A6-B984A76FB58B}"/>
              </a:ext>
            </a:extLst>
          </p:cNvPr>
          <p:cNvSpPr/>
          <p:nvPr/>
        </p:nvSpPr>
        <p:spPr>
          <a:xfrm>
            <a:off x="9226762" y="5344246"/>
            <a:ext cx="2909740" cy="1200329"/>
          </a:xfrm>
          <a:prstGeom prst="rect">
            <a:avLst/>
          </a:prstGeom>
        </p:spPr>
        <p:txBody>
          <a:bodyPr wrap="square">
            <a:spAutoFit/>
          </a:bodyPr>
          <a:lstStyle/>
          <a:p>
            <a:r>
              <a:rPr lang="en-US"/>
              <a:t>Source: MODHSS, Birth MICA </a:t>
            </a:r>
          </a:p>
          <a:p>
            <a:r>
              <a:rPr lang="en-US"/>
              <a:t>Notes: Prenatal care adequacy (Missouri index)</a:t>
            </a:r>
          </a:p>
        </p:txBody>
      </p:sp>
    </p:spTree>
    <p:extLst>
      <p:ext uri="{BB962C8B-B14F-4D97-AF65-F5344CB8AC3E}">
        <p14:creationId xmlns:p14="http://schemas.microsoft.com/office/powerpoint/2010/main" val="421046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05F35-03B4-400B-BF48-A3E44A12BC8F}"/>
              </a:ext>
            </a:extLst>
          </p:cNvPr>
          <p:cNvSpPr>
            <a:spLocks noGrp="1"/>
          </p:cNvSpPr>
          <p:nvPr>
            <p:ph idx="1"/>
          </p:nvPr>
        </p:nvSpPr>
        <p:spPr>
          <a:xfrm>
            <a:off x="525780" y="1828800"/>
            <a:ext cx="11109960" cy="4434840"/>
          </a:xfrm>
        </p:spPr>
        <p:txBody>
          <a:bodyPr>
            <a:normAutofit/>
          </a:bodyPr>
          <a:lstStyle/>
          <a:p>
            <a:pPr>
              <a:buClr>
                <a:schemeClr val="accent4"/>
              </a:buClr>
            </a:pPr>
            <a:r>
              <a:rPr lang="en-US" sz="2400" dirty="0">
                <a:solidFill>
                  <a:srgbClr val="002060"/>
                </a:solidFill>
              </a:rPr>
              <a:t>Suicide is the </a:t>
            </a:r>
            <a:r>
              <a:rPr lang="en-US" sz="2800" b="1" dirty="0">
                <a:solidFill>
                  <a:schemeClr val="accent2">
                    <a:lumMod val="50000"/>
                  </a:schemeClr>
                </a:solidFill>
              </a:rPr>
              <a:t>second</a:t>
            </a:r>
            <a:r>
              <a:rPr lang="en-US" sz="2400" dirty="0">
                <a:solidFill>
                  <a:srgbClr val="002060"/>
                </a:solidFill>
              </a:rPr>
              <a:t> leading cause of death for adolescents ages 10-19 in the US.</a:t>
            </a:r>
            <a:r>
              <a:rPr lang="en-US" sz="2400" baseline="30000" dirty="0">
                <a:solidFill>
                  <a:srgbClr val="002060"/>
                </a:solidFill>
              </a:rPr>
              <a:t>1</a:t>
            </a:r>
          </a:p>
          <a:p>
            <a:pPr>
              <a:buClr>
                <a:schemeClr val="accent4"/>
              </a:buClr>
            </a:pPr>
            <a:r>
              <a:rPr lang="en-US" sz="2400" dirty="0">
                <a:solidFill>
                  <a:srgbClr val="002060"/>
                </a:solidFill>
              </a:rPr>
              <a:t>Youth who identify as sexual minorities have rates of suicide up to </a:t>
            </a:r>
            <a:r>
              <a:rPr lang="en-US" sz="2800" b="1" dirty="0">
                <a:solidFill>
                  <a:schemeClr val="accent2">
                    <a:lumMod val="50000"/>
                  </a:schemeClr>
                </a:solidFill>
              </a:rPr>
              <a:t>3 times higher</a:t>
            </a:r>
            <a:r>
              <a:rPr lang="en-US" sz="2400" dirty="0">
                <a:solidFill>
                  <a:srgbClr val="002060"/>
                </a:solidFill>
              </a:rPr>
              <a:t>.</a:t>
            </a:r>
            <a:r>
              <a:rPr lang="en-US" sz="2400" baseline="30000" dirty="0">
                <a:solidFill>
                  <a:srgbClr val="002060"/>
                </a:solidFill>
              </a:rPr>
              <a:t>2</a:t>
            </a:r>
          </a:p>
          <a:p>
            <a:pPr>
              <a:buClr>
                <a:schemeClr val="accent4"/>
              </a:buClr>
            </a:pPr>
            <a:r>
              <a:rPr lang="en-US" sz="2400" dirty="0">
                <a:solidFill>
                  <a:srgbClr val="002060"/>
                </a:solidFill>
              </a:rPr>
              <a:t>74% sexual minority youth reported experiencing </a:t>
            </a:r>
            <a:r>
              <a:rPr lang="en-US" sz="2800" b="1" dirty="0">
                <a:solidFill>
                  <a:schemeClr val="accent2">
                    <a:lumMod val="50000"/>
                  </a:schemeClr>
                </a:solidFill>
              </a:rPr>
              <a:t>verbal</a:t>
            </a:r>
            <a:r>
              <a:rPr lang="en-US" sz="2400" dirty="0">
                <a:solidFill>
                  <a:srgbClr val="002060"/>
                </a:solidFill>
              </a:rPr>
              <a:t> </a:t>
            </a:r>
            <a:r>
              <a:rPr lang="en-US" sz="2800" b="1" dirty="0">
                <a:solidFill>
                  <a:schemeClr val="accent2">
                    <a:lumMod val="50000"/>
                  </a:schemeClr>
                </a:solidFill>
              </a:rPr>
              <a:t>harassment</a:t>
            </a:r>
            <a:r>
              <a:rPr lang="en-US" sz="2400" dirty="0">
                <a:solidFill>
                  <a:srgbClr val="002060"/>
                </a:solidFill>
              </a:rPr>
              <a:t> because of their sexual orientation, 33% reported </a:t>
            </a:r>
            <a:r>
              <a:rPr lang="en-US" sz="2800" b="1" dirty="0">
                <a:solidFill>
                  <a:schemeClr val="accent2">
                    <a:lumMod val="50000"/>
                  </a:schemeClr>
                </a:solidFill>
              </a:rPr>
              <a:t>physical</a:t>
            </a:r>
            <a:r>
              <a:rPr lang="en-US" sz="2400" dirty="0">
                <a:solidFill>
                  <a:srgbClr val="002060"/>
                </a:solidFill>
              </a:rPr>
              <a:t> </a:t>
            </a:r>
            <a:r>
              <a:rPr lang="en-US" sz="2800" b="1" dirty="0">
                <a:solidFill>
                  <a:schemeClr val="accent2">
                    <a:lumMod val="50000"/>
                  </a:schemeClr>
                </a:solidFill>
              </a:rPr>
              <a:t>harassment</a:t>
            </a:r>
            <a:r>
              <a:rPr lang="en-US" sz="2800" b="1" baseline="30000" dirty="0">
                <a:solidFill>
                  <a:schemeClr val="accent2">
                    <a:lumMod val="50000"/>
                  </a:schemeClr>
                </a:solidFill>
              </a:rPr>
              <a:t>3</a:t>
            </a:r>
            <a:r>
              <a:rPr lang="en-US" sz="2400" dirty="0">
                <a:solidFill>
                  <a:srgbClr val="002060"/>
                </a:solidFill>
              </a:rPr>
              <a:t>, and 72% </a:t>
            </a:r>
            <a:r>
              <a:rPr lang="en-US" sz="2800" b="1" dirty="0">
                <a:solidFill>
                  <a:schemeClr val="accent2">
                    <a:lumMod val="50000"/>
                  </a:schemeClr>
                </a:solidFill>
              </a:rPr>
              <a:t>cyberbullying</a:t>
            </a:r>
            <a:r>
              <a:rPr lang="en-US" sz="2400" dirty="0">
                <a:solidFill>
                  <a:srgbClr val="002060"/>
                </a:solidFill>
              </a:rPr>
              <a:t>.</a:t>
            </a:r>
            <a:r>
              <a:rPr lang="en-US" sz="2400" baseline="30000" dirty="0">
                <a:solidFill>
                  <a:srgbClr val="002060"/>
                </a:solidFill>
              </a:rPr>
              <a:t>4</a:t>
            </a:r>
          </a:p>
          <a:p>
            <a:pPr>
              <a:buClr>
                <a:schemeClr val="accent4"/>
              </a:buClr>
            </a:pPr>
            <a:r>
              <a:rPr lang="en-US" sz="2400" dirty="0">
                <a:solidFill>
                  <a:srgbClr val="002060"/>
                </a:solidFill>
              </a:rPr>
              <a:t>Youth who identify as sexual minorities may </a:t>
            </a:r>
            <a:r>
              <a:rPr lang="en-US" sz="2800" b="1" dirty="0">
                <a:solidFill>
                  <a:schemeClr val="accent2">
                    <a:lumMod val="50000"/>
                  </a:schemeClr>
                </a:solidFill>
              </a:rPr>
              <a:t>skip school</a:t>
            </a:r>
            <a:r>
              <a:rPr lang="en-US" sz="2400" dirty="0">
                <a:solidFill>
                  <a:srgbClr val="002060"/>
                </a:solidFill>
              </a:rPr>
              <a:t> as a protective mechanism to avoid victimization. </a:t>
            </a:r>
            <a:r>
              <a:rPr lang="en-US" sz="2400" baseline="30000" dirty="0">
                <a:solidFill>
                  <a:srgbClr val="002060"/>
                </a:solidFill>
              </a:rPr>
              <a:t>5</a:t>
            </a:r>
          </a:p>
          <a:p>
            <a:pPr>
              <a:buClr>
                <a:schemeClr val="accent4"/>
              </a:buClr>
            </a:pPr>
            <a:r>
              <a:rPr lang="en-US" sz="2400" dirty="0">
                <a:solidFill>
                  <a:srgbClr val="002060"/>
                </a:solidFill>
              </a:rPr>
              <a:t>Research indicates that increased risk of suicide for sexual minority youth is due to the various forms of </a:t>
            </a:r>
            <a:r>
              <a:rPr lang="en-US" sz="2800" b="1" dirty="0">
                <a:solidFill>
                  <a:schemeClr val="accent2">
                    <a:lumMod val="50000"/>
                  </a:schemeClr>
                </a:solidFill>
              </a:rPr>
              <a:t>school-based victimization </a:t>
            </a:r>
            <a:r>
              <a:rPr lang="en-US" sz="2400" dirty="0">
                <a:solidFill>
                  <a:srgbClr val="002060"/>
                </a:solidFill>
              </a:rPr>
              <a:t>experienced.  </a:t>
            </a:r>
            <a:r>
              <a:rPr lang="en-US" sz="2400" baseline="30000" dirty="0">
                <a:solidFill>
                  <a:srgbClr val="002060"/>
                </a:solidFill>
              </a:rPr>
              <a:t>5</a:t>
            </a:r>
          </a:p>
          <a:p>
            <a:pPr>
              <a:buClr>
                <a:schemeClr val="accent4"/>
              </a:buClr>
            </a:pPr>
            <a:endParaRPr lang="en-US" dirty="0">
              <a:solidFill>
                <a:srgbClr val="002060"/>
              </a:solidFill>
            </a:endParaRPr>
          </a:p>
        </p:txBody>
      </p:sp>
      <p:sp>
        <p:nvSpPr>
          <p:cNvPr id="6" name="Title 1">
            <a:extLst>
              <a:ext uri="{FF2B5EF4-FFF2-40B4-BE49-F238E27FC236}">
                <a16:creationId xmlns:a16="http://schemas.microsoft.com/office/drawing/2014/main" id="{80FBDBF0-BB26-469E-9BC0-4DBC39DD1E25}"/>
              </a:ext>
            </a:extLst>
          </p:cNvPr>
          <p:cNvSpPr>
            <a:spLocks noGrp="1"/>
          </p:cNvSpPr>
          <p:nvPr>
            <p:ph type="title"/>
          </p:nvPr>
        </p:nvSpPr>
        <p:spPr>
          <a:xfrm>
            <a:off x="651353" y="288099"/>
            <a:ext cx="10935221" cy="1315233"/>
          </a:xfrm>
        </p:spPr>
        <p:txBody>
          <a:bodyPr>
            <a:normAutofit/>
          </a:bodyPr>
          <a:lstStyle/>
          <a:p>
            <a:pPr algn="ctr"/>
            <a:r>
              <a:rPr lang="en-US" sz="6600" dirty="0">
                <a:solidFill>
                  <a:srgbClr val="002060"/>
                </a:solidFill>
              </a:rPr>
              <a:t>Applying the Lens of Trauma</a:t>
            </a:r>
          </a:p>
        </p:txBody>
      </p:sp>
    </p:spTree>
    <p:extLst>
      <p:ext uri="{BB962C8B-B14F-4D97-AF65-F5344CB8AC3E}">
        <p14:creationId xmlns:p14="http://schemas.microsoft.com/office/powerpoint/2010/main" val="178038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CC28CC-242B-4E1D-9E16-1607FACBD9CC}"/>
              </a:ext>
            </a:extLst>
          </p:cNvPr>
          <p:cNvSpPr>
            <a:spLocks noGrp="1"/>
          </p:cNvSpPr>
          <p:nvPr>
            <p:ph type="title"/>
          </p:nvPr>
        </p:nvSpPr>
        <p:spPr>
          <a:xfrm>
            <a:off x="651353" y="288099"/>
            <a:ext cx="10935221" cy="1315233"/>
          </a:xfrm>
        </p:spPr>
        <p:txBody>
          <a:bodyPr>
            <a:normAutofit/>
          </a:bodyPr>
          <a:lstStyle/>
          <a:p>
            <a:pPr algn="ctr"/>
            <a:r>
              <a:rPr lang="en-US" sz="6600" dirty="0">
                <a:solidFill>
                  <a:srgbClr val="002060"/>
                </a:solidFill>
              </a:rPr>
              <a:t>Applying the Lens of Trauma</a:t>
            </a:r>
          </a:p>
        </p:txBody>
      </p:sp>
      <p:pic>
        <p:nvPicPr>
          <p:cNvPr id="2" name="Picture 1">
            <a:extLst>
              <a:ext uri="{FF2B5EF4-FFF2-40B4-BE49-F238E27FC236}">
                <a16:creationId xmlns:a16="http://schemas.microsoft.com/office/drawing/2014/main" id="{26E6A859-0100-40EE-8743-E352EAB70058}"/>
              </a:ext>
            </a:extLst>
          </p:cNvPr>
          <p:cNvPicPr>
            <a:picLocks noChangeAspect="1"/>
          </p:cNvPicPr>
          <p:nvPr/>
        </p:nvPicPr>
        <p:blipFill>
          <a:blip r:embed="rId3"/>
          <a:stretch>
            <a:fillRect/>
          </a:stretch>
        </p:blipFill>
        <p:spPr>
          <a:xfrm>
            <a:off x="1898375" y="1523820"/>
            <a:ext cx="8395249" cy="5046081"/>
          </a:xfrm>
          <a:prstGeom prst="rect">
            <a:avLst/>
          </a:prstGeom>
        </p:spPr>
      </p:pic>
    </p:spTree>
    <p:extLst>
      <p:ext uri="{BB962C8B-B14F-4D97-AF65-F5344CB8AC3E}">
        <p14:creationId xmlns:p14="http://schemas.microsoft.com/office/powerpoint/2010/main" val="278260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01AB5-9407-4BD2-83E2-8B95C83D925B}"/>
              </a:ext>
            </a:extLst>
          </p:cNvPr>
          <p:cNvSpPr>
            <a:spLocks noGrp="1"/>
          </p:cNvSpPr>
          <p:nvPr>
            <p:ph idx="1"/>
          </p:nvPr>
        </p:nvSpPr>
        <p:spPr>
          <a:xfrm>
            <a:off x="595952" y="1542880"/>
            <a:ext cx="11000095" cy="4710073"/>
          </a:xfrm>
        </p:spPr>
        <p:txBody>
          <a:bodyPr>
            <a:normAutofit/>
          </a:bodyPr>
          <a:lstStyle/>
          <a:p>
            <a:pPr>
              <a:buClr>
                <a:schemeClr val="accent4"/>
              </a:buClr>
            </a:pPr>
            <a:r>
              <a:rPr lang="en-US" sz="3200" b="1" dirty="0">
                <a:solidFill>
                  <a:schemeClr val="accent2">
                    <a:lumMod val="50000"/>
                  </a:schemeClr>
                </a:solidFill>
              </a:rPr>
              <a:t>Black</a:t>
            </a:r>
            <a:r>
              <a:rPr lang="en-US" sz="3200" dirty="0">
                <a:solidFill>
                  <a:srgbClr val="002060"/>
                </a:solidFill>
              </a:rPr>
              <a:t> and </a:t>
            </a:r>
            <a:r>
              <a:rPr lang="en-US" sz="3200" b="1" dirty="0">
                <a:solidFill>
                  <a:schemeClr val="accent2">
                    <a:lumMod val="50000"/>
                  </a:schemeClr>
                </a:solidFill>
              </a:rPr>
              <a:t>low-income</a:t>
            </a:r>
            <a:r>
              <a:rPr lang="en-US" sz="3200" dirty="0">
                <a:solidFill>
                  <a:srgbClr val="002060"/>
                </a:solidFill>
              </a:rPr>
              <a:t> students receive </a:t>
            </a:r>
            <a:r>
              <a:rPr lang="en-US" sz="3200" b="1" dirty="0">
                <a:solidFill>
                  <a:schemeClr val="accent2">
                    <a:lumMod val="50000"/>
                  </a:schemeClr>
                </a:solidFill>
              </a:rPr>
              <a:t>longer suspension </a:t>
            </a:r>
            <a:r>
              <a:rPr lang="en-US" sz="3200" dirty="0">
                <a:solidFill>
                  <a:srgbClr val="002060"/>
                </a:solidFill>
              </a:rPr>
              <a:t>than their peers for the </a:t>
            </a:r>
            <a:r>
              <a:rPr lang="en-US" sz="3200" b="1" dirty="0">
                <a:solidFill>
                  <a:schemeClr val="accent2">
                    <a:lumMod val="50000"/>
                  </a:schemeClr>
                </a:solidFill>
              </a:rPr>
              <a:t>same types of infractions</a:t>
            </a:r>
            <a:r>
              <a:rPr lang="en-US" sz="3200" dirty="0">
                <a:solidFill>
                  <a:srgbClr val="002060"/>
                </a:solidFill>
              </a:rPr>
              <a:t>. </a:t>
            </a:r>
          </a:p>
          <a:p>
            <a:pPr>
              <a:buClr>
                <a:schemeClr val="accent4"/>
              </a:buClr>
            </a:pPr>
            <a:r>
              <a:rPr lang="en-US" sz="3200" dirty="0">
                <a:solidFill>
                  <a:srgbClr val="002060"/>
                </a:solidFill>
              </a:rPr>
              <a:t>While Black students only account for </a:t>
            </a:r>
            <a:r>
              <a:rPr lang="en-US" sz="3200" b="1" dirty="0">
                <a:solidFill>
                  <a:schemeClr val="accent2">
                    <a:lumMod val="50000"/>
                  </a:schemeClr>
                </a:solidFill>
              </a:rPr>
              <a:t>16% of enrollment</a:t>
            </a:r>
            <a:r>
              <a:rPr lang="en-US" sz="3200" dirty="0">
                <a:solidFill>
                  <a:srgbClr val="002060"/>
                </a:solidFill>
              </a:rPr>
              <a:t>, they represent more than </a:t>
            </a:r>
            <a:r>
              <a:rPr lang="en-US" sz="3200" b="1" dirty="0">
                <a:solidFill>
                  <a:schemeClr val="accent2">
                    <a:lumMod val="50000"/>
                  </a:schemeClr>
                </a:solidFill>
              </a:rPr>
              <a:t>30% of school-based arrests</a:t>
            </a:r>
            <a:r>
              <a:rPr lang="en-US" sz="3200" b="1" dirty="0">
                <a:solidFill>
                  <a:srgbClr val="002060"/>
                </a:solidFill>
              </a:rPr>
              <a:t>.</a:t>
            </a:r>
          </a:p>
          <a:p>
            <a:pPr>
              <a:buClr>
                <a:schemeClr val="accent4"/>
              </a:buClr>
            </a:pPr>
            <a:r>
              <a:rPr lang="en-US" sz="3200" dirty="0">
                <a:solidFill>
                  <a:srgbClr val="002060"/>
                </a:solidFill>
              </a:rPr>
              <a:t>Research suggests Black students are frequently </a:t>
            </a:r>
            <a:r>
              <a:rPr lang="en-US" sz="3200" b="1" dirty="0">
                <a:solidFill>
                  <a:schemeClr val="accent2">
                    <a:lumMod val="50000"/>
                  </a:schemeClr>
                </a:solidFill>
              </a:rPr>
              <a:t>disciplined</a:t>
            </a:r>
            <a:r>
              <a:rPr lang="en-US" sz="3200" b="1" dirty="0">
                <a:solidFill>
                  <a:srgbClr val="C00000"/>
                </a:solidFill>
              </a:rPr>
              <a:t> </a:t>
            </a:r>
            <a:r>
              <a:rPr lang="en-US" sz="3200" dirty="0">
                <a:solidFill>
                  <a:srgbClr val="002060"/>
                </a:solidFill>
              </a:rPr>
              <a:t>for minor infractions such as </a:t>
            </a:r>
            <a:r>
              <a:rPr lang="en-US" sz="3200" b="1" dirty="0">
                <a:solidFill>
                  <a:schemeClr val="accent2">
                    <a:lumMod val="50000"/>
                  </a:schemeClr>
                </a:solidFill>
              </a:rPr>
              <a:t>defiance</a:t>
            </a:r>
            <a:r>
              <a:rPr lang="en-US" sz="3200" b="1" dirty="0">
                <a:solidFill>
                  <a:srgbClr val="C00000"/>
                </a:solidFill>
              </a:rPr>
              <a:t> </a:t>
            </a:r>
            <a:r>
              <a:rPr lang="en-US" sz="3200" dirty="0">
                <a:solidFill>
                  <a:srgbClr val="002060"/>
                </a:solidFill>
              </a:rPr>
              <a:t>or disrespect . </a:t>
            </a:r>
          </a:p>
          <a:p>
            <a:pPr>
              <a:buClr>
                <a:schemeClr val="accent4"/>
              </a:buClr>
            </a:pPr>
            <a:r>
              <a:rPr lang="en-US" sz="3200" dirty="0">
                <a:solidFill>
                  <a:srgbClr val="002060"/>
                </a:solidFill>
              </a:rPr>
              <a:t>Suspensions contribute to </a:t>
            </a:r>
            <a:r>
              <a:rPr lang="en-US" sz="3200" b="1" dirty="0">
                <a:solidFill>
                  <a:schemeClr val="accent2">
                    <a:lumMod val="50000"/>
                  </a:schemeClr>
                </a:solidFill>
              </a:rPr>
              <a:t>chronic absenteeism</a:t>
            </a:r>
            <a:r>
              <a:rPr lang="en-US" sz="3200" dirty="0">
                <a:solidFill>
                  <a:srgbClr val="002060"/>
                </a:solidFill>
              </a:rPr>
              <a:t>, which is associated with </a:t>
            </a:r>
            <a:r>
              <a:rPr lang="en-US" sz="3200" b="1" dirty="0">
                <a:solidFill>
                  <a:schemeClr val="accent2">
                    <a:lumMod val="50000"/>
                  </a:schemeClr>
                </a:solidFill>
              </a:rPr>
              <a:t>lower academic performance </a:t>
            </a:r>
            <a:r>
              <a:rPr lang="en-US" sz="3200" dirty="0">
                <a:solidFill>
                  <a:srgbClr val="002060"/>
                </a:solidFill>
              </a:rPr>
              <a:t>and </a:t>
            </a:r>
            <a:r>
              <a:rPr lang="en-US" sz="3200" b="1" dirty="0">
                <a:solidFill>
                  <a:schemeClr val="accent2">
                    <a:lumMod val="50000"/>
                  </a:schemeClr>
                </a:solidFill>
              </a:rPr>
              <a:t>lower graduation rates</a:t>
            </a:r>
            <a:r>
              <a:rPr lang="en-US" sz="3200" dirty="0">
                <a:solidFill>
                  <a:srgbClr val="002060"/>
                </a:solidFill>
              </a:rPr>
              <a:t>. </a:t>
            </a:r>
          </a:p>
        </p:txBody>
      </p:sp>
      <p:sp>
        <p:nvSpPr>
          <p:cNvPr id="6" name="Title 1">
            <a:extLst>
              <a:ext uri="{FF2B5EF4-FFF2-40B4-BE49-F238E27FC236}">
                <a16:creationId xmlns:a16="http://schemas.microsoft.com/office/drawing/2014/main" id="{F4B4FE0D-3E36-43BD-9C02-D5BA291F0236}"/>
              </a:ext>
            </a:extLst>
          </p:cNvPr>
          <p:cNvSpPr>
            <a:spLocks noGrp="1"/>
          </p:cNvSpPr>
          <p:nvPr>
            <p:ph type="title"/>
          </p:nvPr>
        </p:nvSpPr>
        <p:spPr>
          <a:xfrm>
            <a:off x="651353" y="288099"/>
            <a:ext cx="10935221" cy="1315233"/>
          </a:xfrm>
        </p:spPr>
        <p:txBody>
          <a:bodyPr>
            <a:normAutofit/>
          </a:bodyPr>
          <a:lstStyle/>
          <a:p>
            <a:pPr algn="ctr"/>
            <a:r>
              <a:rPr lang="en-US" sz="6600" dirty="0">
                <a:solidFill>
                  <a:srgbClr val="002060"/>
                </a:solidFill>
              </a:rPr>
              <a:t>Applying the Lens of Trauma</a:t>
            </a:r>
          </a:p>
        </p:txBody>
      </p:sp>
    </p:spTree>
    <p:extLst>
      <p:ext uri="{BB962C8B-B14F-4D97-AF65-F5344CB8AC3E}">
        <p14:creationId xmlns:p14="http://schemas.microsoft.com/office/powerpoint/2010/main" val="236686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31CF68-0640-432B-8AE0-5E14A3B9C9F0}"/>
              </a:ext>
            </a:extLst>
          </p:cNvPr>
          <p:cNvSpPr>
            <a:spLocks noGrp="1"/>
          </p:cNvSpPr>
          <p:nvPr>
            <p:ph type="title"/>
          </p:nvPr>
        </p:nvSpPr>
        <p:spPr>
          <a:xfrm>
            <a:off x="960120" y="106680"/>
            <a:ext cx="9875520" cy="1356360"/>
          </a:xfrm>
        </p:spPr>
        <p:txBody>
          <a:bodyPr>
            <a:normAutofit/>
          </a:bodyPr>
          <a:lstStyle/>
          <a:p>
            <a:pPr algn="ctr"/>
            <a:r>
              <a:rPr lang="en-US">
                <a:solidFill>
                  <a:schemeClr val="accent4">
                    <a:lumMod val="50000"/>
                  </a:schemeClr>
                </a:solidFill>
              </a:rPr>
              <a:t>Applying the Lens of Trauma</a:t>
            </a:r>
          </a:p>
        </p:txBody>
      </p:sp>
      <p:sp>
        <p:nvSpPr>
          <p:cNvPr id="5" name="Content Placeholder 4">
            <a:extLst>
              <a:ext uri="{FF2B5EF4-FFF2-40B4-BE49-F238E27FC236}">
                <a16:creationId xmlns:a16="http://schemas.microsoft.com/office/drawing/2014/main" id="{5C33A144-4164-432B-800D-CDFA695FBFD0}"/>
              </a:ext>
            </a:extLst>
          </p:cNvPr>
          <p:cNvSpPr>
            <a:spLocks noGrp="1"/>
          </p:cNvSpPr>
          <p:nvPr>
            <p:ph idx="1"/>
          </p:nvPr>
        </p:nvSpPr>
        <p:spPr>
          <a:xfrm>
            <a:off x="9829800" y="4206170"/>
            <a:ext cx="2011680" cy="2362200"/>
          </a:xfrm>
        </p:spPr>
        <p:txBody>
          <a:bodyPr>
            <a:normAutofit/>
          </a:bodyPr>
          <a:lstStyle/>
          <a:p>
            <a:pPr marL="45720" indent="0">
              <a:buClr>
                <a:schemeClr val="accent4"/>
              </a:buClr>
              <a:buNone/>
            </a:pPr>
            <a:r>
              <a:rPr lang="en-US" sz="2000" b="1">
                <a:solidFill>
                  <a:schemeClr val="tx1"/>
                </a:solidFill>
              </a:rPr>
              <a:t>SOURCE: U.S. Department of Education, Office for Civil Rights, Civil Rights Data Collection, 2011-12. </a:t>
            </a:r>
            <a:endParaRPr lang="en-US" sz="2000">
              <a:solidFill>
                <a:schemeClr val="tx1"/>
              </a:solidFill>
            </a:endParaRPr>
          </a:p>
        </p:txBody>
      </p:sp>
      <p:pic>
        <p:nvPicPr>
          <p:cNvPr id="6" name="Picture 5">
            <a:extLst>
              <a:ext uri="{FF2B5EF4-FFF2-40B4-BE49-F238E27FC236}">
                <a16:creationId xmlns:a16="http://schemas.microsoft.com/office/drawing/2014/main" id="{1ACC0747-6B9E-4401-B358-8895838EC747}"/>
              </a:ext>
            </a:extLst>
          </p:cNvPr>
          <p:cNvPicPr>
            <a:picLocks noChangeAspect="1"/>
          </p:cNvPicPr>
          <p:nvPr/>
        </p:nvPicPr>
        <p:blipFill rotWithShape="1">
          <a:blip r:embed="rId3"/>
          <a:srcRect l="10750" t="21333" r="34500" b="7112"/>
          <a:stretch/>
        </p:blipFill>
        <p:spPr>
          <a:xfrm>
            <a:off x="2435939" y="1188720"/>
            <a:ext cx="7317661" cy="5379650"/>
          </a:xfrm>
          <a:prstGeom prst="rect">
            <a:avLst/>
          </a:prstGeom>
        </p:spPr>
      </p:pic>
    </p:spTree>
    <p:extLst>
      <p:ext uri="{BB962C8B-B14F-4D97-AF65-F5344CB8AC3E}">
        <p14:creationId xmlns:p14="http://schemas.microsoft.com/office/powerpoint/2010/main" val="396395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1492"/>
            <a:ext cx="11410407" cy="1356360"/>
          </a:xfrm>
        </p:spPr>
        <p:txBody>
          <a:bodyPr>
            <a:normAutofit/>
          </a:bodyPr>
          <a:lstStyle/>
          <a:p>
            <a:pPr algn="ctr"/>
            <a:r>
              <a:rPr lang="en-US" sz="6600" dirty="0">
                <a:solidFill>
                  <a:srgbClr val="002060"/>
                </a:solidFill>
              </a:rPr>
              <a:t>Understanding Trauma</a:t>
            </a:r>
          </a:p>
        </p:txBody>
      </p:sp>
      <p:sp>
        <p:nvSpPr>
          <p:cNvPr id="4" name="TextBox 3"/>
          <p:cNvSpPr txBox="1"/>
          <p:nvPr/>
        </p:nvSpPr>
        <p:spPr>
          <a:xfrm>
            <a:off x="650777" y="829672"/>
            <a:ext cx="11166030" cy="5570756"/>
          </a:xfrm>
          <a:prstGeom prst="rect">
            <a:avLst/>
          </a:prstGeom>
          <a:noFill/>
        </p:spPr>
        <p:txBody>
          <a:bodyPr wrap="square" rtlCol="0">
            <a:spAutoFit/>
          </a:bodyPr>
          <a:lstStyle/>
          <a:p>
            <a:endParaRPr lang="en-US" sz="2800" dirty="0">
              <a:solidFill>
                <a:srgbClr val="002060"/>
              </a:solidFill>
            </a:endParaRPr>
          </a:p>
          <a:p>
            <a:r>
              <a:rPr lang="en-US" sz="5400" b="1" dirty="0">
                <a:solidFill>
                  <a:schemeClr val="accent2">
                    <a:lumMod val="75000"/>
                  </a:schemeClr>
                </a:solidFill>
              </a:rPr>
              <a:t>E</a:t>
            </a:r>
            <a:r>
              <a:rPr lang="en-US" sz="4000" b="1" dirty="0">
                <a:solidFill>
                  <a:schemeClr val="accent2">
                    <a:lumMod val="75000"/>
                  </a:schemeClr>
                </a:solidFill>
              </a:rPr>
              <a:t>vent</a:t>
            </a:r>
            <a:r>
              <a:rPr lang="en-US" sz="2800" dirty="0">
                <a:solidFill>
                  <a:srgbClr val="002060"/>
                </a:solidFill>
              </a:rPr>
              <a:t> – Actual experience or threat of physical or psychological harm OR the lack/withholding/control of material or relational resources crucial to health and development. Can be a single event or repeated events.</a:t>
            </a:r>
          </a:p>
          <a:p>
            <a:r>
              <a:rPr lang="en-US" sz="5400" b="1" dirty="0">
                <a:solidFill>
                  <a:schemeClr val="accent2">
                    <a:lumMod val="75000"/>
                  </a:schemeClr>
                </a:solidFill>
              </a:rPr>
              <a:t>E</a:t>
            </a:r>
            <a:r>
              <a:rPr lang="en-US" sz="4000" b="1" dirty="0">
                <a:solidFill>
                  <a:schemeClr val="accent2">
                    <a:lumMod val="75000"/>
                  </a:schemeClr>
                </a:solidFill>
              </a:rPr>
              <a:t>xperience</a:t>
            </a:r>
            <a:r>
              <a:rPr lang="en-US" sz="2800" dirty="0">
                <a:solidFill>
                  <a:srgbClr val="002060"/>
                </a:solidFill>
              </a:rPr>
              <a:t> – How someone assigns meaning to the event, which depends on the perception of the individual.</a:t>
            </a:r>
          </a:p>
          <a:p>
            <a:r>
              <a:rPr lang="en-US" sz="5400" b="1" dirty="0">
                <a:solidFill>
                  <a:schemeClr val="accent2">
                    <a:lumMod val="75000"/>
                  </a:schemeClr>
                </a:solidFill>
              </a:rPr>
              <a:t>E</a:t>
            </a:r>
            <a:r>
              <a:rPr lang="en-US" sz="4000" b="1" dirty="0">
                <a:solidFill>
                  <a:schemeClr val="accent2">
                    <a:lumMod val="75000"/>
                  </a:schemeClr>
                </a:solidFill>
              </a:rPr>
              <a:t>ffects</a:t>
            </a:r>
            <a:r>
              <a:rPr lang="en-US" sz="4000" dirty="0">
                <a:solidFill>
                  <a:srgbClr val="002060"/>
                </a:solidFill>
              </a:rPr>
              <a:t> </a:t>
            </a:r>
            <a:r>
              <a:rPr lang="en-US" sz="2800" dirty="0">
                <a:solidFill>
                  <a:srgbClr val="002060"/>
                </a:solidFill>
              </a:rPr>
              <a:t>– Results of the person’s experience of the event. This can include neurological, physical, emotional, and cognitive effects</a:t>
            </a:r>
            <a:r>
              <a:rPr lang="en-US" dirty="0">
                <a:solidFill>
                  <a:srgbClr val="002060"/>
                </a:solidFill>
              </a:rPr>
              <a:t>.</a:t>
            </a:r>
          </a:p>
          <a:p>
            <a:endParaRPr lang="en-US" dirty="0">
              <a:solidFill>
                <a:srgbClr val="002060"/>
              </a:solidFill>
            </a:endParaRPr>
          </a:p>
          <a:p>
            <a:pPr marL="0" lvl="1" algn="r"/>
            <a:r>
              <a:rPr lang="en-US" sz="2000" b="1" dirty="0">
                <a:solidFill>
                  <a:srgbClr val="002060"/>
                </a:solidFill>
              </a:rPr>
              <a:t>+</a:t>
            </a:r>
            <a:r>
              <a:rPr lang="en-US" sz="1600" b="1" dirty="0">
                <a:solidFill>
                  <a:srgbClr val="002060"/>
                </a:solidFill>
              </a:rPr>
              <a:t>Working definition – SAMHSA, Trauma and Justice</a:t>
            </a:r>
          </a:p>
          <a:p>
            <a:r>
              <a:rPr lang="en-US" dirty="0">
                <a:solidFill>
                  <a:srgbClr val="002060"/>
                </a:solidFill>
              </a:rPr>
              <a:t> </a:t>
            </a:r>
          </a:p>
        </p:txBody>
      </p:sp>
    </p:spTree>
    <p:extLst>
      <p:ext uri="{BB962C8B-B14F-4D97-AF65-F5344CB8AC3E}">
        <p14:creationId xmlns:p14="http://schemas.microsoft.com/office/powerpoint/2010/main" val="1780486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10" y="246438"/>
            <a:ext cx="11480800" cy="1356360"/>
          </a:xfrm>
        </p:spPr>
        <p:txBody>
          <a:bodyPr>
            <a:normAutofit/>
          </a:bodyPr>
          <a:lstStyle/>
          <a:p>
            <a:pPr algn="ctr"/>
            <a:r>
              <a:rPr lang="en-US" sz="6600" dirty="0">
                <a:solidFill>
                  <a:schemeClr val="accent4">
                    <a:lumMod val="50000"/>
                  </a:schemeClr>
                </a:solidFill>
              </a:rPr>
              <a:t>Becoming  Trauma-Informed</a:t>
            </a:r>
          </a:p>
        </p:txBody>
      </p:sp>
      <p:sp>
        <p:nvSpPr>
          <p:cNvPr id="9" name="Rectangle 8"/>
          <p:cNvSpPr/>
          <p:nvPr/>
        </p:nvSpPr>
        <p:spPr>
          <a:xfrm>
            <a:off x="736111" y="1602798"/>
            <a:ext cx="10670997" cy="5632311"/>
          </a:xfrm>
          <a:prstGeom prst="rect">
            <a:avLst/>
          </a:prstGeom>
        </p:spPr>
        <p:txBody>
          <a:bodyPr wrap="square">
            <a:spAutoFit/>
          </a:bodyPr>
          <a:lstStyle/>
          <a:p>
            <a:r>
              <a:rPr lang="en-US" sz="3200" dirty="0">
                <a:solidFill>
                  <a:srgbClr val="30325C"/>
                </a:solidFill>
                <a:latin typeface="proxima-nova"/>
              </a:rPr>
              <a:t>A program, organization, or system that is </a:t>
            </a:r>
            <a:r>
              <a:rPr lang="en-US" sz="3200" b="1" dirty="0">
                <a:solidFill>
                  <a:schemeClr val="accent2">
                    <a:lumMod val="50000"/>
                  </a:schemeClr>
                </a:solidFill>
                <a:latin typeface="proxima-nova"/>
              </a:rPr>
              <a:t>trauma-informed:</a:t>
            </a:r>
          </a:p>
          <a:p>
            <a:endParaRPr lang="en-US" sz="3200" dirty="0">
              <a:solidFill>
                <a:srgbClr val="30325C"/>
              </a:solidFill>
              <a:latin typeface="proxima-nova"/>
            </a:endParaRPr>
          </a:p>
          <a:p>
            <a:pPr>
              <a:buFont typeface="+mj-lt"/>
              <a:buAutoNum type="arabicPeriod"/>
            </a:pPr>
            <a:r>
              <a:rPr lang="en-US" sz="3200" dirty="0">
                <a:solidFill>
                  <a:srgbClr val="30325C"/>
                </a:solidFill>
                <a:latin typeface="proxima-nova"/>
              </a:rPr>
              <a:t> </a:t>
            </a:r>
            <a:r>
              <a:rPr lang="en-US" sz="3200" b="1" dirty="0">
                <a:solidFill>
                  <a:schemeClr val="accent2">
                    <a:lumMod val="50000"/>
                  </a:schemeClr>
                </a:solidFill>
                <a:latin typeface="proxima-nova"/>
              </a:rPr>
              <a:t>Realizes</a:t>
            </a:r>
            <a:r>
              <a:rPr lang="en-US" sz="3200" dirty="0">
                <a:solidFill>
                  <a:srgbClr val="30325C"/>
                </a:solidFill>
                <a:latin typeface="proxima-nova"/>
              </a:rPr>
              <a:t> the widespread impact of trauma and understands potential paths for recovery;</a:t>
            </a:r>
          </a:p>
          <a:p>
            <a:pPr>
              <a:buFont typeface="+mj-lt"/>
              <a:buAutoNum type="arabicPeriod"/>
            </a:pPr>
            <a:r>
              <a:rPr lang="en-US" sz="3200" dirty="0">
                <a:solidFill>
                  <a:srgbClr val="30325C"/>
                </a:solidFill>
                <a:latin typeface="proxima-nova"/>
              </a:rPr>
              <a:t> </a:t>
            </a:r>
            <a:r>
              <a:rPr lang="en-US" sz="3200" b="1" dirty="0">
                <a:solidFill>
                  <a:schemeClr val="accent2">
                    <a:lumMod val="50000"/>
                  </a:schemeClr>
                </a:solidFill>
                <a:latin typeface="proxima-nova"/>
              </a:rPr>
              <a:t>Recognizes</a:t>
            </a:r>
            <a:r>
              <a:rPr lang="en-US" sz="3200" dirty="0">
                <a:solidFill>
                  <a:srgbClr val="30325C"/>
                </a:solidFill>
                <a:latin typeface="proxima-nova"/>
              </a:rPr>
              <a:t> the signs and symptoms of trauma in clients, families, staff and others involved with the system;</a:t>
            </a:r>
          </a:p>
          <a:p>
            <a:pPr>
              <a:buFont typeface="+mj-lt"/>
              <a:buAutoNum type="arabicPeriod"/>
            </a:pPr>
            <a:r>
              <a:rPr lang="en-US" sz="3200" dirty="0">
                <a:solidFill>
                  <a:srgbClr val="30325C"/>
                </a:solidFill>
                <a:latin typeface="proxima-nova"/>
              </a:rPr>
              <a:t> </a:t>
            </a:r>
            <a:r>
              <a:rPr lang="en-US" sz="3200" b="1" dirty="0">
                <a:solidFill>
                  <a:schemeClr val="accent2">
                    <a:lumMod val="50000"/>
                  </a:schemeClr>
                </a:solidFill>
                <a:latin typeface="proxima-nova"/>
              </a:rPr>
              <a:t>Responds</a:t>
            </a:r>
            <a:r>
              <a:rPr lang="en-US" sz="3200" dirty="0">
                <a:solidFill>
                  <a:srgbClr val="30325C"/>
                </a:solidFill>
                <a:latin typeface="proxima-nova"/>
              </a:rPr>
              <a:t> by fully integrating knowledge about trauma into policies, procedures and practices;</a:t>
            </a:r>
          </a:p>
          <a:p>
            <a:pPr>
              <a:buFont typeface="+mj-lt"/>
              <a:buAutoNum type="arabicPeriod"/>
            </a:pPr>
            <a:r>
              <a:rPr lang="en-US" sz="3200" dirty="0">
                <a:solidFill>
                  <a:srgbClr val="30325C"/>
                </a:solidFill>
                <a:latin typeface="proxima-nova"/>
              </a:rPr>
              <a:t> And seeks to actively </a:t>
            </a:r>
            <a:r>
              <a:rPr lang="en-US" sz="3200" b="1" dirty="0">
                <a:solidFill>
                  <a:schemeClr val="accent2">
                    <a:lumMod val="50000"/>
                  </a:schemeClr>
                </a:solidFill>
                <a:latin typeface="proxima-nova"/>
              </a:rPr>
              <a:t>resist</a:t>
            </a:r>
            <a:r>
              <a:rPr lang="en-US" sz="3200" dirty="0">
                <a:solidFill>
                  <a:srgbClr val="30325C"/>
                </a:solidFill>
                <a:latin typeface="proxima-nova"/>
              </a:rPr>
              <a:t> re-traumatization.</a:t>
            </a:r>
          </a:p>
          <a:p>
            <a:r>
              <a:rPr lang="en-US" dirty="0">
                <a:solidFill>
                  <a:srgbClr val="30325C"/>
                </a:solidFill>
                <a:latin typeface="proxima-nova"/>
              </a:rPr>
              <a:t>	</a:t>
            </a:r>
          </a:p>
          <a:p>
            <a:r>
              <a:rPr lang="en-US" dirty="0">
                <a:solidFill>
                  <a:srgbClr val="F2B800"/>
                </a:solidFill>
                <a:latin typeface="proxima-nova"/>
              </a:rPr>
              <a:t>      					  </a:t>
            </a:r>
            <a:r>
              <a:rPr lang="en-US" dirty="0">
                <a:solidFill>
                  <a:schemeClr val="accent4"/>
                </a:solidFill>
                <a:latin typeface="proxima-nova"/>
              </a:rPr>
              <a:t>-Substance Abuse and Mental Health Services Administration</a:t>
            </a:r>
          </a:p>
          <a:p>
            <a:endParaRPr lang="en-US" dirty="0">
              <a:solidFill>
                <a:srgbClr val="30325C"/>
              </a:solidFill>
              <a:latin typeface="proxima-nova"/>
            </a:endParaRPr>
          </a:p>
          <a:p>
            <a:endParaRPr lang="en-US" dirty="0">
              <a:solidFill>
                <a:srgbClr val="30325C"/>
              </a:solidFill>
              <a:latin typeface="proxima-nova"/>
            </a:endParaRPr>
          </a:p>
        </p:txBody>
      </p:sp>
    </p:spTree>
    <p:extLst>
      <p:ext uri="{BB962C8B-B14F-4D97-AF65-F5344CB8AC3E}">
        <p14:creationId xmlns:p14="http://schemas.microsoft.com/office/powerpoint/2010/main" val="2067141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9084C0C-52A0-4E5D-8A83-4CAAA4FBDF7B}"/>
              </a:ext>
            </a:extLst>
          </p:cNvPr>
          <p:cNvGrpSpPr/>
          <p:nvPr/>
        </p:nvGrpSpPr>
        <p:grpSpPr>
          <a:xfrm>
            <a:off x="3071368" y="3144325"/>
            <a:ext cx="2399758" cy="2653755"/>
            <a:chOff x="3223768" y="2363340"/>
            <a:chExt cx="2399758" cy="2653755"/>
          </a:xfrm>
        </p:grpSpPr>
        <p:sp>
          <p:nvSpPr>
            <p:cNvPr id="33" name="Isosceles Triangle 32">
              <a:extLst>
                <a:ext uri="{FF2B5EF4-FFF2-40B4-BE49-F238E27FC236}">
                  <a16:creationId xmlns:a16="http://schemas.microsoft.com/office/drawing/2014/main" id="{9078EA67-85CA-4052-8448-47D9D6E02E53}"/>
                </a:ext>
              </a:extLst>
            </p:cNvPr>
            <p:cNvSpPr/>
            <p:nvPr/>
          </p:nvSpPr>
          <p:spPr>
            <a:xfrm rot="18035428" flipH="1">
              <a:off x="3096769" y="2490339"/>
              <a:ext cx="2653755" cy="2399758"/>
            </a:xfrm>
            <a:prstGeom prst="triangle">
              <a:avLst>
                <a:gd name="adj" fmla="val 28658"/>
              </a:avLst>
            </a:prstGeom>
            <a:solidFill>
              <a:srgbClr val="0A0E28"/>
            </a:solidFill>
            <a:ln>
              <a:solidFill>
                <a:srgbClr val="0A0E2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0D79E62-574C-4437-8449-F79DBBE42678}"/>
                </a:ext>
              </a:extLst>
            </p:cNvPr>
            <p:cNvSpPr/>
            <p:nvPr/>
          </p:nvSpPr>
          <p:spPr>
            <a:xfrm rot="14860622">
              <a:off x="3852162" y="3709091"/>
              <a:ext cx="1111202" cy="461665"/>
            </a:xfrm>
            <a:prstGeom prst="rect">
              <a:avLst/>
            </a:prstGeom>
            <a:noFill/>
          </p:spPr>
          <p:txBody>
            <a:bodyPr wrap="none" lIns="91440" tIns="45720" rIns="91440" bIns="45720">
              <a:spAutoFit/>
            </a:bodyPr>
            <a:lstStyle/>
            <a:p>
              <a:pPr algn="ct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Choice</a:t>
              </a:r>
            </a:p>
          </p:txBody>
        </p:sp>
      </p:grpSp>
      <p:grpSp>
        <p:nvGrpSpPr>
          <p:cNvPr id="45" name="Group 44">
            <a:extLst>
              <a:ext uri="{FF2B5EF4-FFF2-40B4-BE49-F238E27FC236}">
                <a16:creationId xmlns:a16="http://schemas.microsoft.com/office/drawing/2014/main" id="{403F13CF-491D-4A38-B861-FAACEEB3A021}"/>
              </a:ext>
            </a:extLst>
          </p:cNvPr>
          <p:cNvGrpSpPr/>
          <p:nvPr/>
        </p:nvGrpSpPr>
        <p:grpSpPr>
          <a:xfrm>
            <a:off x="3655756" y="1401105"/>
            <a:ext cx="2630085" cy="2307788"/>
            <a:chOff x="3808156" y="620120"/>
            <a:chExt cx="2630085" cy="2307788"/>
          </a:xfrm>
        </p:grpSpPr>
        <p:sp>
          <p:nvSpPr>
            <p:cNvPr id="29" name="Isosceles Triangle 28">
              <a:extLst>
                <a:ext uri="{FF2B5EF4-FFF2-40B4-BE49-F238E27FC236}">
                  <a16:creationId xmlns:a16="http://schemas.microsoft.com/office/drawing/2014/main" id="{107E6243-4E0B-4D2B-9FE3-9CD3397D3EF6}"/>
                </a:ext>
              </a:extLst>
            </p:cNvPr>
            <p:cNvSpPr/>
            <p:nvPr/>
          </p:nvSpPr>
          <p:spPr>
            <a:xfrm rot="802663" flipH="1">
              <a:off x="3906103" y="620120"/>
              <a:ext cx="2532138" cy="2307788"/>
            </a:xfrm>
            <a:prstGeom prst="triangle">
              <a:avLst>
                <a:gd name="adj" fmla="val 24037"/>
              </a:avLst>
            </a:prstGeom>
            <a:solidFill>
              <a:srgbClr val="9F1B05"/>
            </a:solidFill>
            <a:ln>
              <a:solidFill>
                <a:srgbClr val="9F1B0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C91191-7F06-4F8B-B964-95D60D9C3E37}"/>
                </a:ext>
              </a:extLst>
            </p:cNvPr>
            <p:cNvSpPr/>
            <p:nvPr/>
          </p:nvSpPr>
          <p:spPr>
            <a:xfrm rot="19368397">
              <a:off x="3808156" y="1583188"/>
              <a:ext cx="2441695" cy="461665"/>
            </a:xfrm>
            <a:prstGeom prst="rect">
              <a:avLst/>
            </a:prstGeom>
            <a:noFill/>
          </p:spPr>
          <p:txBody>
            <a:bodyPr wrap="non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Trustworthiness</a:t>
              </a:r>
              <a:endPar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endParaRPr>
            </a:p>
          </p:txBody>
        </p:sp>
      </p:grpSp>
      <p:grpSp>
        <p:nvGrpSpPr>
          <p:cNvPr id="41" name="Group 40">
            <a:extLst>
              <a:ext uri="{FF2B5EF4-FFF2-40B4-BE49-F238E27FC236}">
                <a16:creationId xmlns:a16="http://schemas.microsoft.com/office/drawing/2014/main" id="{1CD97249-07BC-4797-9273-C40F4D700738}"/>
              </a:ext>
            </a:extLst>
          </p:cNvPr>
          <p:cNvGrpSpPr/>
          <p:nvPr/>
        </p:nvGrpSpPr>
        <p:grpSpPr>
          <a:xfrm>
            <a:off x="5602017" y="1364392"/>
            <a:ext cx="2583333" cy="2275063"/>
            <a:chOff x="5754417" y="583407"/>
            <a:chExt cx="2583333" cy="2275063"/>
          </a:xfrm>
        </p:grpSpPr>
        <p:sp>
          <p:nvSpPr>
            <p:cNvPr id="27" name="Isosceles Triangle 26">
              <a:extLst>
                <a:ext uri="{FF2B5EF4-FFF2-40B4-BE49-F238E27FC236}">
                  <a16:creationId xmlns:a16="http://schemas.microsoft.com/office/drawing/2014/main" id="{52E57CFD-FECE-4D62-8AA5-B647E48C1802}"/>
                </a:ext>
              </a:extLst>
            </p:cNvPr>
            <p:cNvSpPr/>
            <p:nvPr/>
          </p:nvSpPr>
          <p:spPr>
            <a:xfrm rot="20610461">
              <a:off x="5754417" y="583407"/>
              <a:ext cx="2544437" cy="2275063"/>
            </a:xfrm>
            <a:prstGeom prst="triangle">
              <a:avLst>
                <a:gd name="adj" fmla="val 24037"/>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E6C1F55-EC69-438D-94D0-362F1E14D50F}"/>
                </a:ext>
              </a:extLst>
            </p:cNvPr>
            <p:cNvSpPr/>
            <p:nvPr/>
          </p:nvSpPr>
          <p:spPr>
            <a:xfrm rot="2011344">
              <a:off x="6134903" y="1518965"/>
              <a:ext cx="2202847" cy="461665"/>
            </a:xfrm>
            <a:prstGeom prst="rect">
              <a:avLst/>
            </a:prstGeom>
            <a:noFill/>
          </p:spPr>
          <p:txBody>
            <a:bodyPr wrap="non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Empowerment</a:t>
              </a:r>
              <a:endPar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endParaRPr>
            </a:p>
          </p:txBody>
        </p:sp>
      </p:grpSp>
      <p:grpSp>
        <p:nvGrpSpPr>
          <p:cNvPr id="42" name="Group 41">
            <a:extLst>
              <a:ext uri="{FF2B5EF4-FFF2-40B4-BE49-F238E27FC236}">
                <a16:creationId xmlns:a16="http://schemas.microsoft.com/office/drawing/2014/main" id="{F042458A-E615-434A-8C79-2F23A069D1CC}"/>
              </a:ext>
            </a:extLst>
          </p:cNvPr>
          <p:cNvGrpSpPr/>
          <p:nvPr/>
        </p:nvGrpSpPr>
        <p:grpSpPr>
          <a:xfrm>
            <a:off x="6547936" y="3030691"/>
            <a:ext cx="2414231" cy="2706859"/>
            <a:chOff x="6700336" y="2249706"/>
            <a:chExt cx="2414231" cy="2706859"/>
          </a:xfrm>
        </p:grpSpPr>
        <p:sp>
          <p:nvSpPr>
            <p:cNvPr id="31" name="Isosceles Triangle 30">
              <a:extLst>
                <a:ext uri="{FF2B5EF4-FFF2-40B4-BE49-F238E27FC236}">
                  <a16:creationId xmlns:a16="http://schemas.microsoft.com/office/drawing/2014/main" id="{D54C571E-053F-4C85-8662-46C926BC83B6}"/>
                </a:ext>
              </a:extLst>
            </p:cNvPr>
            <p:cNvSpPr/>
            <p:nvPr/>
          </p:nvSpPr>
          <p:spPr>
            <a:xfrm rot="3375513">
              <a:off x="6554022" y="2396020"/>
              <a:ext cx="2706859" cy="2414231"/>
            </a:xfrm>
            <a:prstGeom prst="triangle">
              <a:avLst>
                <a:gd name="adj" fmla="val 28658"/>
              </a:avLst>
            </a:prstGeom>
            <a:solidFill>
              <a:srgbClr val="91A616"/>
            </a:solidFill>
            <a:ln>
              <a:solidFill>
                <a:srgbClr val="91A61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9AF74F0-20E5-48F8-B1FE-9BAA20D7A74A}"/>
                </a:ext>
              </a:extLst>
            </p:cNvPr>
            <p:cNvSpPr/>
            <p:nvPr/>
          </p:nvSpPr>
          <p:spPr>
            <a:xfrm rot="6325825">
              <a:off x="7424417" y="3587930"/>
              <a:ext cx="1050288" cy="461665"/>
            </a:xfrm>
            <a:prstGeom prst="rect">
              <a:avLst/>
            </a:prstGeom>
            <a:noFill/>
          </p:spPr>
          <p:txBody>
            <a:bodyPr wrap="none" lIns="91440" tIns="45720" rIns="91440" bIns="45720">
              <a:spAutoFit/>
            </a:bodyPr>
            <a:lstStyle/>
            <a:p>
              <a:pPr algn="ct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Safety</a:t>
              </a:r>
            </a:p>
          </p:txBody>
        </p:sp>
      </p:grpSp>
      <p:grpSp>
        <p:nvGrpSpPr>
          <p:cNvPr id="43" name="Group 42">
            <a:extLst>
              <a:ext uri="{FF2B5EF4-FFF2-40B4-BE49-F238E27FC236}">
                <a16:creationId xmlns:a16="http://schemas.microsoft.com/office/drawing/2014/main" id="{699BCCC5-FF6A-40CB-B801-B4879D905F8D}"/>
              </a:ext>
            </a:extLst>
          </p:cNvPr>
          <p:cNvGrpSpPr/>
          <p:nvPr/>
        </p:nvGrpSpPr>
        <p:grpSpPr>
          <a:xfrm>
            <a:off x="4611321" y="3926902"/>
            <a:ext cx="2885781" cy="2280675"/>
            <a:chOff x="4763721" y="3145917"/>
            <a:chExt cx="2885781" cy="2280675"/>
          </a:xfrm>
        </p:grpSpPr>
        <p:sp>
          <p:nvSpPr>
            <p:cNvPr id="32" name="Isosceles Triangle 31">
              <a:extLst>
                <a:ext uri="{FF2B5EF4-FFF2-40B4-BE49-F238E27FC236}">
                  <a16:creationId xmlns:a16="http://schemas.microsoft.com/office/drawing/2014/main" id="{684C3798-572D-4B80-80DE-17BDDC84DB87}"/>
                </a:ext>
              </a:extLst>
            </p:cNvPr>
            <p:cNvSpPr/>
            <p:nvPr/>
          </p:nvSpPr>
          <p:spPr>
            <a:xfrm rot="21582894">
              <a:off x="4763721" y="3145917"/>
              <a:ext cx="2885781" cy="2280675"/>
            </a:xfrm>
            <a:prstGeom prst="triangle">
              <a:avLst>
                <a:gd name="adj" fmla="val 48140"/>
              </a:avLst>
            </a:prstGeom>
            <a:solidFill>
              <a:srgbClr val="168450"/>
            </a:solidFill>
            <a:ln>
              <a:solidFill>
                <a:srgbClr val="1684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EBF91F7-4D01-4202-BB9D-E95C5D545FD0}"/>
                </a:ext>
              </a:extLst>
            </p:cNvPr>
            <p:cNvSpPr/>
            <p:nvPr/>
          </p:nvSpPr>
          <p:spPr>
            <a:xfrm rot="7462">
              <a:off x="5222089" y="4959512"/>
              <a:ext cx="2034531" cy="461665"/>
            </a:xfrm>
            <a:prstGeom prst="rect">
              <a:avLst/>
            </a:prstGeom>
            <a:noFill/>
          </p:spPr>
          <p:txBody>
            <a:bodyPr wrap="non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Collaboration</a:t>
              </a:r>
              <a:endPar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endParaRPr>
            </a:p>
          </p:txBody>
        </p:sp>
      </p:grpSp>
      <p:sp>
        <p:nvSpPr>
          <p:cNvPr id="26" name="Rectangle 25">
            <a:extLst>
              <a:ext uri="{FF2B5EF4-FFF2-40B4-BE49-F238E27FC236}">
                <a16:creationId xmlns:a16="http://schemas.microsoft.com/office/drawing/2014/main" id="{9C1A5520-81E2-4638-8EA9-5439B2D19E6F}"/>
              </a:ext>
            </a:extLst>
          </p:cNvPr>
          <p:cNvSpPr/>
          <p:nvPr/>
        </p:nvSpPr>
        <p:spPr>
          <a:xfrm rot="21590660">
            <a:off x="4198854" y="3224673"/>
            <a:ext cx="3598411" cy="1323439"/>
          </a:xfrm>
          <a:prstGeom prst="rect">
            <a:avLst/>
          </a:prstGeom>
          <a:noFill/>
        </p:spPr>
        <p:txBody>
          <a:bodyPr wrap="square" lIns="91440" tIns="45720" rIns="91440" bIns="45720">
            <a:spAutoFit/>
          </a:bodyPr>
          <a:lstStyle/>
          <a:p>
            <a:pPr algn="ctr"/>
            <a:r>
              <a:rPr lang="en-US" sz="8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hnschrift" panose="020B0502040204020203" pitchFamily="34" charset="0"/>
              </a:rPr>
              <a:t>EQUITY</a:t>
            </a:r>
          </a:p>
        </p:txBody>
      </p:sp>
      <p:sp>
        <p:nvSpPr>
          <p:cNvPr id="2" name="TextBox 1">
            <a:extLst>
              <a:ext uri="{FF2B5EF4-FFF2-40B4-BE49-F238E27FC236}">
                <a16:creationId xmlns:a16="http://schemas.microsoft.com/office/drawing/2014/main" id="{F5D49264-E662-4486-82F5-F25CC0D76F19}"/>
              </a:ext>
            </a:extLst>
          </p:cNvPr>
          <p:cNvSpPr txBox="1"/>
          <p:nvPr/>
        </p:nvSpPr>
        <p:spPr>
          <a:xfrm>
            <a:off x="1549073" y="366920"/>
            <a:ext cx="9075761" cy="1107996"/>
          </a:xfrm>
          <a:prstGeom prst="rect">
            <a:avLst/>
          </a:prstGeom>
          <a:noFill/>
        </p:spPr>
        <p:txBody>
          <a:bodyPr wrap="square" rtlCol="0">
            <a:spAutoFit/>
          </a:bodyPr>
          <a:lstStyle/>
          <a:p>
            <a:pPr algn="ctr"/>
            <a:r>
              <a:rPr lang="en-US" sz="6600" dirty="0">
                <a:solidFill>
                  <a:srgbClr val="002060"/>
                </a:solidFill>
              </a:rPr>
              <a:t>The Core Principles</a:t>
            </a:r>
            <a:endParaRPr lang="en-US" sz="2400" dirty="0">
              <a:solidFill>
                <a:srgbClr val="002060"/>
              </a:solidFill>
            </a:endParaRPr>
          </a:p>
        </p:txBody>
      </p:sp>
    </p:spTree>
    <p:extLst>
      <p:ext uri="{BB962C8B-B14F-4D97-AF65-F5344CB8AC3E}">
        <p14:creationId xmlns:p14="http://schemas.microsoft.com/office/powerpoint/2010/main" val="9714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3500"/>
                            </p:stCondLst>
                            <p:childTnLst>
                              <p:par>
                                <p:cTn id="34" presetID="26" presetClass="emph" presetSubtype="0" fill="hold" grpId="1" nodeType="afterEffect">
                                  <p:stCondLst>
                                    <p:cond delay="0"/>
                                  </p:stCondLst>
                                  <p:childTnLst>
                                    <p:animEffect transition="out" filter="fade">
                                      <p:cBhvr>
                                        <p:cTn id="35" dur="1000" tmFilter="0, 0; .2, .5; .8, .5; 1, 0"/>
                                        <p:tgtEl>
                                          <p:spTgt spid="26"/>
                                        </p:tgtEl>
                                      </p:cBhvr>
                                    </p:animEffect>
                                    <p:animScale>
                                      <p:cBhvr>
                                        <p:cTn id="36" dur="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13" y="249548"/>
            <a:ext cx="9875520" cy="1356360"/>
          </a:xfrm>
        </p:spPr>
        <p:txBody>
          <a:bodyPr>
            <a:normAutofit/>
          </a:bodyPr>
          <a:lstStyle/>
          <a:p>
            <a:pPr algn="ctr"/>
            <a:r>
              <a:rPr lang="en-US" sz="6600" dirty="0">
                <a:solidFill>
                  <a:srgbClr val="002060"/>
                </a:solidFill>
              </a:rPr>
              <a:t>Intervention</a:t>
            </a:r>
            <a:endParaRPr lang="en-US" sz="4800" dirty="0">
              <a:solidFill>
                <a:srgbClr val="002060"/>
              </a:solidFill>
            </a:endParaRPr>
          </a:p>
        </p:txBody>
      </p:sp>
      <p:sp>
        <p:nvSpPr>
          <p:cNvPr id="3" name="Content Placeholder 2"/>
          <p:cNvSpPr>
            <a:spLocks noGrp="1"/>
          </p:cNvSpPr>
          <p:nvPr>
            <p:ph idx="1"/>
          </p:nvPr>
        </p:nvSpPr>
        <p:spPr>
          <a:xfrm>
            <a:off x="473172" y="1401976"/>
            <a:ext cx="11300905" cy="5080000"/>
          </a:xfrm>
        </p:spPr>
        <p:txBody>
          <a:bodyPr>
            <a:normAutofit lnSpcReduction="10000"/>
          </a:bodyPr>
          <a:lstStyle/>
          <a:p>
            <a:pPr>
              <a:buClr>
                <a:schemeClr val="accent4"/>
              </a:buClr>
            </a:pPr>
            <a:r>
              <a:rPr lang="en-US" sz="3600" dirty="0">
                <a:solidFill>
                  <a:srgbClr val="002060"/>
                </a:solidFill>
              </a:rPr>
              <a:t>Many effective </a:t>
            </a:r>
            <a:r>
              <a:rPr lang="en-US" sz="3600" b="1" dirty="0">
                <a:solidFill>
                  <a:schemeClr val="accent2">
                    <a:lumMod val="50000"/>
                  </a:schemeClr>
                </a:solidFill>
              </a:rPr>
              <a:t>therapeutic interventions</a:t>
            </a:r>
            <a:r>
              <a:rPr lang="en-US" sz="3600" dirty="0">
                <a:solidFill>
                  <a:schemeClr val="accent2">
                    <a:lumMod val="50000"/>
                  </a:schemeClr>
                </a:solidFill>
              </a:rPr>
              <a:t> are </a:t>
            </a:r>
            <a:r>
              <a:rPr lang="en-US" sz="3600" dirty="0">
                <a:solidFill>
                  <a:srgbClr val="002060"/>
                </a:solidFill>
              </a:rPr>
              <a:t>available for individuals of </a:t>
            </a:r>
            <a:r>
              <a:rPr lang="en-US" sz="3600" b="1" dirty="0">
                <a:solidFill>
                  <a:schemeClr val="accent2">
                    <a:lumMod val="50000"/>
                  </a:schemeClr>
                </a:solidFill>
              </a:rPr>
              <a:t>all ages </a:t>
            </a:r>
            <a:r>
              <a:rPr lang="en-US" sz="3600" dirty="0">
                <a:solidFill>
                  <a:srgbClr val="002060"/>
                </a:solidFill>
              </a:rPr>
              <a:t>through various individual or group modalities.</a:t>
            </a:r>
          </a:p>
          <a:p>
            <a:pPr>
              <a:buClr>
                <a:schemeClr val="accent4"/>
              </a:buClr>
            </a:pPr>
            <a:r>
              <a:rPr lang="en-US" sz="3600" b="1" dirty="0">
                <a:solidFill>
                  <a:schemeClr val="accent2">
                    <a:lumMod val="50000"/>
                  </a:schemeClr>
                </a:solidFill>
              </a:rPr>
              <a:t>Trauma is not “cured” </a:t>
            </a:r>
            <a:r>
              <a:rPr lang="en-US" sz="3600" dirty="0">
                <a:solidFill>
                  <a:srgbClr val="002060"/>
                </a:solidFill>
              </a:rPr>
              <a:t>– therapeutic intervention is unable to erase the traumatic event(s) and individuals may require </a:t>
            </a:r>
            <a:r>
              <a:rPr lang="en-US" sz="3600" b="1" dirty="0">
                <a:solidFill>
                  <a:schemeClr val="accent2">
                    <a:lumMod val="50000"/>
                  </a:schemeClr>
                </a:solidFill>
              </a:rPr>
              <a:t>additional intervention </a:t>
            </a:r>
            <a:r>
              <a:rPr lang="en-US" sz="3600" dirty="0">
                <a:solidFill>
                  <a:srgbClr val="002060"/>
                </a:solidFill>
              </a:rPr>
              <a:t>at various points throughout the </a:t>
            </a:r>
            <a:r>
              <a:rPr lang="en-US" sz="3600" b="1" dirty="0">
                <a:solidFill>
                  <a:schemeClr val="accent2">
                    <a:lumMod val="50000"/>
                  </a:schemeClr>
                </a:solidFill>
              </a:rPr>
              <a:t>lifespan</a:t>
            </a:r>
            <a:r>
              <a:rPr lang="en-US" sz="3600" dirty="0">
                <a:solidFill>
                  <a:srgbClr val="002060"/>
                </a:solidFill>
              </a:rPr>
              <a:t>.</a:t>
            </a:r>
          </a:p>
          <a:p>
            <a:pPr lvl="0">
              <a:buClr>
                <a:schemeClr val="accent4"/>
              </a:buClr>
            </a:pPr>
            <a:r>
              <a:rPr lang="en-US" sz="3600" dirty="0">
                <a:solidFill>
                  <a:srgbClr val="002060"/>
                </a:solidFill>
              </a:rPr>
              <a:t>You don’t have to be a therapist to be </a:t>
            </a:r>
            <a:r>
              <a:rPr lang="en-US" sz="3600" b="1" dirty="0">
                <a:solidFill>
                  <a:schemeClr val="accent2">
                    <a:lumMod val="50000"/>
                  </a:schemeClr>
                </a:solidFill>
              </a:rPr>
              <a:t>therapeutic</a:t>
            </a:r>
            <a:r>
              <a:rPr lang="en-US" sz="3600" dirty="0">
                <a:solidFill>
                  <a:srgbClr val="002060"/>
                </a:solidFill>
              </a:rPr>
              <a:t>.  One buffering, supportive individual can mitigate the trajectory of trauma.  </a:t>
            </a:r>
            <a:endParaRPr lang="en-US" sz="2800" dirty="0">
              <a:solidFill>
                <a:srgbClr val="92D050"/>
              </a:solidFill>
            </a:endParaRPr>
          </a:p>
          <a:p>
            <a:pPr>
              <a:buClr>
                <a:schemeClr val="accent2">
                  <a:lumMod val="75000"/>
                </a:schemeClr>
              </a:buClr>
            </a:pPr>
            <a:endParaRPr lang="en-US" sz="2800" dirty="0"/>
          </a:p>
        </p:txBody>
      </p:sp>
      <p:sp>
        <p:nvSpPr>
          <p:cNvPr id="4" name="Footer Placeholder 3"/>
          <p:cNvSpPr>
            <a:spLocks noGrp="1"/>
          </p:cNvSpPr>
          <p:nvPr>
            <p:ph type="ftr" sz="quarter" idx="4294967295"/>
          </p:nvPr>
        </p:nvSpPr>
        <p:spPr>
          <a:xfrm>
            <a:off x="3949148" y="6223828"/>
            <a:ext cx="4717774" cy="365125"/>
          </a:xfrm>
          <a:prstGeom prst="rect">
            <a:avLst/>
          </a:prstGeom>
        </p:spPr>
        <p:txBody>
          <a:bodyPr/>
          <a:lstStyle/>
          <a:p>
            <a:r>
              <a:rPr lang="en-US">
                <a:solidFill>
                  <a:srgbClr val="92D050"/>
                </a:solidFill>
              </a:rPr>
              <a:t> </a:t>
            </a:r>
          </a:p>
        </p:txBody>
      </p:sp>
    </p:spTree>
    <p:extLst>
      <p:ext uri="{BB962C8B-B14F-4D97-AF65-F5344CB8AC3E}">
        <p14:creationId xmlns:p14="http://schemas.microsoft.com/office/powerpoint/2010/main" val="3109043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1374120" cy="1356360"/>
          </a:xfrm>
        </p:spPr>
        <p:txBody>
          <a:bodyPr>
            <a:noAutofit/>
          </a:bodyPr>
          <a:lstStyle/>
          <a:p>
            <a:r>
              <a:rPr lang="en-US" sz="5400" dirty="0">
                <a:solidFill>
                  <a:srgbClr val="002060"/>
                </a:solidFill>
              </a:rPr>
              <a:t>Responding to People with Trauma</a:t>
            </a:r>
          </a:p>
        </p:txBody>
      </p:sp>
      <p:sp>
        <p:nvSpPr>
          <p:cNvPr id="3" name="Content Placeholder 2"/>
          <p:cNvSpPr>
            <a:spLocks noGrp="1"/>
          </p:cNvSpPr>
          <p:nvPr>
            <p:ph idx="1"/>
          </p:nvPr>
        </p:nvSpPr>
        <p:spPr>
          <a:xfrm>
            <a:off x="355600" y="1168400"/>
            <a:ext cx="11518900" cy="5283200"/>
          </a:xfrm>
        </p:spPr>
        <p:txBody>
          <a:bodyPr>
            <a:noAutofit/>
          </a:bodyPr>
          <a:lstStyle/>
          <a:p>
            <a:pPr marL="45720" indent="0">
              <a:buNone/>
            </a:pPr>
            <a:r>
              <a:rPr lang="en-US" sz="4400" b="1" dirty="0">
                <a:solidFill>
                  <a:schemeClr val="accent2">
                    <a:lumMod val="50000"/>
                  </a:schemeClr>
                </a:solidFill>
              </a:rPr>
              <a:t>We must</a:t>
            </a:r>
            <a:r>
              <a:rPr lang="en-US" sz="4400" dirty="0">
                <a:solidFill>
                  <a:schemeClr val="accent2">
                    <a:lumMod val="50000"/>
                  </a:schemeClr>
                </a:solidFill>
              </a:rPr>
              <a:t>:</a:t>
            </a:r>
          </a:p>
          <a:p>
            <a:pPr lvl="1">
              <a:buClr>
                <a:schemeClr val="accent4"/>
              </a:buClr>
            </a:pPr>
            <a:r>
              <a:rPr lang="en-US" sz="4400" b="1" dirty="0">
                <a:solidFill>
                  <a:schemeClr val="accent2">
                    <a:lumMod val="50000"/>
                  </a:schemeClr>
                </a:solidFill>
              </a:rPr>
              <a:t>Acknowledge</a:t>
            </a:r>
            <a:r>
              <a:rPr lang="en-US" sz="4400" dirty="0">
                <a:solidFill>
                  <a:srgbClr val="002060"/>
                </a:solidFill>
              </a:rPr>
              <a:t> that we may  unintentionally trigger someone’s </a:t>
            </a:r>
            <a:r>
              <a:rPr lang="en-US" sz="4400" b="1" dirty="0">
                <a:solidFill>
                  <a:schemeClr val="accent2">
                    <a:lumMod val="50000"/>
                  </a:schemeClr>
                </a:solidFill>
              </a:rPr>
              <a:t>trauma response</a:t>
            </a:r>
            <a:r>
              <a:rPr lang="en-US" sz="4400" dirty="0">
                <a:solidFill>
                  <a:srgbClr val="002060"/>
                </a:solidFill>
              </a:rPr>
              <a:t>.</a:t>
            </a:r>
          </a:p>
          <a:p>
            <a:pPr lvl="1">
              <a:buClr>
                <a:schemeClr val="accent4"/>
              </a:buClr>
            </a:pPr>
            <a:r>
              <a:rPr lang="en-US" sz="4400" dirty="0">
                <a:solidFill>
                  <a:srgbClr val="002060"/>
                </a:solidFill>
              </a:rPr>
              <a:t>Work to see an individual’s </a:t>
            </a:r>
            <a:r>
              <a:rPr lang="en-US" sz="4400" b="1" dirty="0">
                <a:solidFill>
                  <a:schemeClr val="accent2">
                    <a:lumMod val="50000"/>
                  </a:schemeClr>
                </a:solidFill>
              </a:rPr>
              <a:t>responses and behaviors</a:t>
            </a:r>
            <a:r>
              <a:rPr lang="en-US" sz="4400" dirty="0">
                <a:solidFill>
                  <a:srgbClr val="002060"/>
                </a:solidFill>
              </a:rPr>
              <a:t> as the result of </a:t>
            </a:r>
            <a:r>
              <a:rPr lang="en-US" sz="4400" b="1" dirty="0">
                <a:solidFill>
                  <a:schemeClr val="accent2">
                    <a:lumMod val="50000"/>
                  </a:schemeClr>
                </a:solidFill>
              </a:rPr>
              <a:t>changes</a:t>
            </a:r>
            <a:r>
              <a:rPr lang="en-US" sz="4400" b="1" dirty="0">
                <a:solidFill>
                  <a:srgbClr val="92D050"/>
                </a:solidFill>
              </a:rPr>
              <a:t> </a:t>
            </a:r>
            <a:r>
              <a:rPr lang="en-US" sz="4400" dirty="0">
                <a:solidFill>
                  <a:srgbClr val="002060"/>
                </a:solidFill>
              </a:rPr>
              <a:t>in the </a:t>
            </a:r>
            <a:r>
              <a:rPr lang="en-US" sz="4400" b="1" dirty="0">
                <a:solidFill>
                  <a:schemeClr val="accent2">
                    <a:lumMod val="50000"/>
                  </a:schemeClr>
                </a:solidFill>
              </a:rPr>
              <a:t>brain</a:t>
            </a:r>
            <a:r>
              <a:rPr lang="en-US" sz="4400" dirty="0">
                <a:solidFill>
                  <a:srgbClr val="002060"/>
                </a:solidFill>
              </a:rPr>
              <a:t> and </a:t>
            </a:r>
            <a:r>
              <a:rPr lang="en-US" sz="4400" b="1" dirty="0">
                <a:solidFill>
                  <a:schemeClr val="accent2">
                    <a:lumMod val="50000"/>
                  </a:schemeClr>
                </a:solidFill>
              </a:rPr>
              <a:t>body</a:t>
            </a:r>
            <a:r>
              <a:rPr lang="en-US" sz="4400" dirty="0">
                <a:solidFill>
                  <a:srgbClr val="002060"/>
                </a:solidFill>
              </a:rPr>
              <a:t>.</a:t>
            </a:r>
          </a:p>
          <a:p>
            <a:pPr lvl="1">
              <a:buClr>
                <a:schemeClr val="accent4"/>
              </a:buClr>
            </a:pPr>
            <a:r>
              <a:rPr lang="en-US" sz="4400" dirty="0">
                <a:solidFill>
                  <a:srgbClr val="002060"/>
                </a:solidFill>
              </a:rPr>
              <a:t>Strive to see the world through the </a:t>
            </a:r>
            <a:r>
              <a:rPr lang="en-US" sz="4400" b="1" dirty="0">
                <a:solidFill>
                  <a:schemeClr val="accent2">
                    <a:lumMod val="50000"/>
                  </a:schemeClr>
                </a:solidFill>
              </a:rPr>
              <a:t>lens of trauma</a:t>
            </a:r>
            <a:r>
              <a:rPr lang="en-US" sz="4400" b="1" dirty="0">
                <a:solidFill>
                  <a:srgbClr val="002060"/>
                </a:solidFill>
              </a:rPr>
              <a:t>. </a:t>
            </a:r>
          </a:p>
          <a:p>
            <a:endParaRPr lang="en-US" sz="2400" dirty="0"/>
          </a:p>
        </p:txBody>
      </p:sp>
    </p:spTree>
    <p:extLst>
      <p:ext uri="{BB962C8B-B14F-4D97-AF65-F5344CB8AC3E}">
        <p14:creationId xmlns:p14="http://schemas.microsoft.com/office/powerpoint/2010/main" val="262812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292" y="642258"/>
            <a:ext cx="9405257" cy="701040"/>
          </a:xfrm>
        </p:spPr>
        <p:txBody>
          <a:bodyPr/>
          <a:lstStyle/>
          <a:p>
            <a:pPr algn="ctr"/>
            <a:r>
              <a:rPr lang="en-US" sz="6000">
                <a:solidFill>
                  <a:srgbClr val="002060"/>
                </a:solidFill>
              </a:rPr>
              <a:t>Changing the Question</a:t>
            </a:r>
          </a:p>
        </p:txBody>
      </p:sp>
      <p:sp>
        <p:nvSpPr>
          <p:cNvPr id="6" name="TextBox 5"/>
          <p:cNvSpPr txBox="1"/>
          <p:nvPr/>
        </p:nvSpPr>
        <p:spPr>
          <a:xfrm>
            <a:off x="892629" y="1839686"/>
            <a:ext cx="10657114" cy="2554545"/>
          </a:xfrm>
          <a:prstGeom prst="rect">
            <a:avLst/>
          </a:prstGeom>
          <a:noFill/>
        </p:spPr>
        <p:txBody>
          <a:bodyPr wrap="square" rtlCol="0">
            <a:spAutoFit/>
          </a:bodyPr>
          <a:lstStyle/>
          <a:p>
            <a:pPr algn="ctr"/>
            <a:r>
              <a:rPr lang="en-US" sz="3200" b="1" dirty="0">
                <a:solidFill>
                  <a:schemeClr val="accent2">
                    <a:lumMod val="50000"/>
                  </a:schemeClr>
                </a:solidFill>
              </a:rPr>
              <a:t>To become alive and well, we need to change the question from…</a:t>
            </a:r>
          </a:p>
          <a:p>
            <a:pPr algn="ctr"/>
            <a:endParaRPr lang="en-US" sz="3200" dirty="0">
              <a:solidFill>
                <a:srgbClr val="92D050"/>
              </a:solidFill>
            </a:endParaRPr>
          </a:p>
          <a:p>
            <a:pPr algn="ctr"/>
            <a:r>
              <a:rPr lang="en-US" sz="3200" dirty="0">
                <a:solidFill>
                  <a:srgbClr val="002060"/>
                </a:solidFill>
              </a:rPr>
              <a:t>What’s wrong with you? </a:t>
            </a:r>
          </a:p>
          <a:p>
            <a:pPr algn="ctr"/>
            <a:endParaRPr lang="en-US" sz="3200" dirty="0">
              <a:solidFill>
                <a:srgbClr val="418AB3">
                  <a:lumMod val="50000"/>
                </a:srgbClr>
              </a:solidFill>
            </a:endParaRPr>
          </a:p>
        </p:txBody>
      </p:sp>
      <p:sp>
        <p:nvSpPr>
          <p:cNvPr id="8" name="TextBox 7"/>
          <p:cNvSpPr txBox="1"/>
          <p:nvPr/>
        </p:nvSpPr>
        <p:spPr>
          <a:xfrm>
            <a:off x="772886" y="4890619"/>
            <a:ext cx="10776857" cy="1477328"/>
          </a:xfrm>
          <a:prstGeom prst="rect">
            <a:avLst/>
          </a:prstGeom>
          <a:noFill/>
        </p:spPr>
        <p:txBody>
          <a:bodyPr wrap="square" rtlCol="0">
            <a:spAutoFit/>
          </a:bodyPr>
          <a:lstStyle/>
          <a:p>
            <a:pPr algn="ctr"/>
            <a:r>
              <a:rPr lang="en-US" sz="7200" b="1" dirty="0">
                <a:solidFill>
                  <a:schemeClr val="accent2">
                    <a:lumMod val="50000"/>
                  </a:schemeClr>
                </a:solidFill>
              </a:rPr>
              <a:t>What happened to you?</a:t>
            </a:r>
          </a:p>
          <a:p>
            <a:endParaRPr lang="en-US" dirty="0">
              <a:solidFill>
                <a:srgbClr val="000000"/>
              </a:solidFill>
            </a:endParaRPr>
          </a:p>
        </p:txBody>
      </p:sp>
      <p:sp>
        <p:nvSpPr>
          <p:cNvPr id="9" name="TextBox 8"/>
          <p:cNvSpPr txBox="1"/>
          <p:nvPr/>
        </p:nvSpPr>
        <p:spPr>
          <a:xfrm>
            <a:off x="5935199" y="3858344"/>
            <a:ext cx="767442" cy="584775"/>
          </a:xfrm>
          <a:prstGeom prst="rect">
            <a:avLst/>
          </a:prstGeom>
          <a:noFill/>
        </p:spPr>
        <p:txBody>
          <a:bodyPr wrap="square" rtlCol="0">
            <a:spAutoFit/>
          </a:bodyPr>
          <a:lstStyle/>
          <a:p>
            <a:r>
              <a:rPr lang="en-US" sz="3200">
                <a:solidFill>
                  <a:srgbClr val="002060"/>
                </a:solidFill>
              </a:rPr>
              <a:t>to</a:t>
            </a:r>
          </a:p>
        </p:txBody>
      </p:sp>
    </p:spTree>
    <p:extLst>
      <p:ext uri="{BB962C8B-B14F-4D97-AF65-F5344CB8AC3E}">
        <p14:creationId xmlns:p14="http://schemas.microsoft.com/office/powerpoint/2010/main" val="3457301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135CE4-A34C-4D83-814F-153FB8BE22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546" y="316888"/>
            <a:ext cx="5520120" cy="4974241"/>
          </a:xfrm>
          <a:prstGeom prst="rect">
            <a:avLst/>
          </a:prstGeom>
        </p:spPr>
      </p:pic>
      <p:sp>
        <p:nvSpPr>
          <p:cNvPr id="3" name="TextBox 2">
            <a:extLst>
              <a:ext uri="{FF2B5EF4-FFF2-40B4-BE49-F238E27FC236}">
                <a16:creationId xmlns:a16="http://schemas.microsoft.com/office/drawing/2014/main" id="{FC738D16-DBD4-4ACA-B0B2-00C05C406D2C}"/>
              </a:ext>
            </a:extLst>
          </p:cNvPr>
          <p:cNvSpPr txBox="1"/>
          <p:nvPr/>
        </p:nvSpPr>
        <p:spPr>
          <a:xfrm>
            <a:off x="484611" y="5042472"/>
            <a:ext cx="10444900" cy="830997"/>
          </a:xfrm>
          <a:prstGeom prst="rect">
            <a:avLst/>
          </a:prstGeom>
          <a:noFill/>
        </p:spPr>
        <p:txBody>
          <a:bodyPr wrap="square" rtlCol="0">
            <a:spAutoFit/>
          </a:bodyPr>
          <a:lstStyle/>
          <a:p>
            <a:pPr algn="ctr"/>
            <a:r>
              <a:rPr lang="en-US" sz="4800" b="1" dirty="0">
                <a:solidFill>
                  <a:schemeClr val="accent2">
                    <a:lumMod val="50000"/>
                  </a:schemeClr>
                </a:solidFill>
              </a:rPr>
              <a:t>www.awcommunities.org</a:t>
            </a:r>
          </a:p>
        </p:txBody>
      </p:sp>
    </p:spTree>
    <p:extLst>
      <p:ext uri="{BB962C8B-B14F-4D97-AF65-F5344CB8AC3E}">
        <p14:creationId xmlns:p14="http://schemas.microsoft.com/office/powerpoint/2010/main" val="410985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69047"/>
            <a:ext cx="9875520" cy="1356360"/>
          </a:xfrm>
        </p:spPr>
        <p:txBody>
          <a:bodyPr>
            <a:normAutofit/>
          </a:bodyPr>
          <a:lstStyle/>
          <a:p>
            <a:pPr algn="ctr"/>
            <a:r>
              <a:rPr lang="en-US" sz="6600" dirty="0">
                <a:solidFill>
                  <a:srgbClr val="002060"/>
                </a:solidFill>
              </a:rPr>
              <a:t>Private Event Trauma</a:t>
            </a:r>
          </a:p>
        </p:txBody>
      </p:sp>
      <p:sp>
        <p:nvSpPr>
          <p:cNvPr id="3" name="Footer Placeholder 2"/>
          <p:cNvSpPr>
            <a:spLocks noGrp="1"/>
          </p:cNvSpPr>
          <p:nvPr>
            <p:ph type="ftr" sz="quarter" idx="4294967295"/>
          </p:nvPr>
        </p:nvSpPr>
        <p:spPr>
          <a:xfrm>
            <a:off x="3949148" y="6223828"/>
            <a:ext cx="4717774" cy="365125"/>
          </a:xfrm>
          <a:prstGeom prst="rect">
            <a:avLst/>
          </a:prstGeom>
        </p:spPr>
        <p:txBody>
          <a:bodyPr/>
          <a:lstStyle/>
          <a:p>
            <a:r>
              <a:rPr lang="en-US">
                <a:solidFill>
                  <a:srgbClr val="92D050"/>
                </a:solidFill>
              </a:rPr>
              <a:t> </a:t>
            </a:r>
          </a:p>
        </p:txBody>
      </p:sp>
      <p:sp>
        <p:nvSpPr>
          <p:cNvPr id="4" name="TextBox 3"/>
          <p:cNvSpPr txBox="1"/>
          <p:nvPr/>
        </p:nvSpPr>
        <p:spPr>
          <a:xfrm>
            <a:off x="603920" y="1746890"/>
            <a:ext cx="5894852" cy="3416320"/>
          </a:xfrm>
          <a:prstGeom prst="rect">
            <a:avLst/>
          </a:prstGeom>
          <a:noFill/>
        </p:spPr>
        <p:txBody>
          <a:bodyPr wrap="square" rtlCol="0">
            <a:spAutoFit/>
          </a:bodyPr>
          <a:lstStyle/>
          <a:p>
            <a:r>
              <a:rPr lang="en-US" sz="3600" b="1">
                <a:solidFill>
                  <a:schemeClr val="accent2">
                    <a:lumMod val="75000"/>
                  </a:schemeClr>
                </a:solidFill>
              </a:rPr>
              <a:t>Characterized by:</a:t>
            </a:r>
          </a:p>
          <a:p>
            <a:pPr marL="742950" lvl="1" indent="-285750">
              <a:buFont typeface="Arial" panose="020B0604020202020204" pitchFamily="34" charset="0"/>
              <a:buChar char="•"/>
            </a:pPr>
            <a:r>
              <a:rPr lang="en-US" sz="3600">
                <a:solidFill>
                  <a:srgbClr val="002060"/>
                </a:solidFill>
              </a:rPr>
              <a:t>Secrecy</a:t>
            </a:r>
          </a:p>
          <a:p>
            <a:pPr marL="742950" lvl="1" indent="-285750">
              <a:buFont typeface="Arial" panose="020B0604020202020204" pitchFamily="34" charset="0"/>
              <a:buChar char="•"/>
            </a:pPr>
            <a:r>
              <a:rPr lang="en-US" sz="3600">
                <a:solidFill>
                  <a:srgbClr val="002060"/>
                </a:solidFill>
              </a:rPr>
              <a:t>Power imbalance</a:t>
            </a:r>
          </a:p>
          <a:p>
            <a:pPr marL="742950" lvl="1" indent="-285750">
              <a:buFont typeface="Arial" panose="020B0604020202020204" pitchFamily="34" charset="0"/>
              <a:buChar char="•"/>
            </a:pPr>
            <a:r>
              <a:rPr lang="en-US" sz="3600">
                <a:solidFill>
                  <a:srgbClr val="002060"/>
                </a:solidFill>
              </a:rPr>
              <a:t>Sense of hopelessness</a:t>
            </a:r>
          </a:p>
          <a:p>
            <a:pPr marL="742950" lvl="1" indent="-285750">
              <a:buFont typeface="Arial" panose="020B0604020202020204" pitchFamily="34" charset="0"/>
              <a:buChar char="•"/>
            </a:pPr>
            <a:r>
              <a:rPr lang="en-US" sz="3600">
                <a:solidFill>
                  <a:srgbClr val="002060"/>
                </a:solidFill>
              </a:rPr>
              <a:t>Sense of isolation</a:t>
            </a:r>
          </a:p>
          <a:p>
            <a:pPr marL="742950" lvl="1" indent="-285750">
              <a:buFont typeface="Arial" panose="020B0604020202020204" pitchFamily="34" charset="0"/>
              <a:buChar char="•"/>
            </a:pPr>
            <a:r>
              <a:rPr lang="en-US" sz="3600">
                <a:solidFill>
                  <a:srgbClr val="002060"/>
                </a:solidFill>
              </a:rPr>
              <a:t>Sense of irretrievable loss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772" y="1021457"/>
            <a:ext cx="5202371" cy="5202371"/>
          </a:xfrm>
          <a:prstGeom prst="rect">
            <a:avLst/>
          </a:prstGeom>
        </p:spPr>
      </p:pic>
    </p:spTree>
    <p:extLst>
      <p:ext uri="{BB962C8B-B14F-4D97-AF65-F5344CB8AC3E}">
        <p14:creationId xmlns:p14="http://schemas.microsoft.com/office/powerpoint/2010/main" val="165537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949148" y="6223828"/>
            <a:ext cx="4717774" cy="365125"/>
          </a:xfrm>
          <a:prstGeom prst="rect">
            <a:avLst/>
          </a:prstGeom>
        </p:spPr>
        <p:txBody>
          <a:bodyPr/>
          <a:lstStyle/>
          <a:p>
            <a:r>
              <a:rPr lang="en-US">
                <a:solidFill>
                  <a:srgbClr val="92D050"/>
                </a:solidFill>
              </a:rPr>
              <a:t> </a:t>
            </a:r>
          </a:p>
        </p:txBody>
      </p:sp>
      <p:sp>
        <p:nvSpPr>
          <p:cNvPr id="4" name="Title 1"/>
          <p:cNvSpPr>
            <a:spLocks noGrp="1"/>
          </p:cNvSpPr>
          <p:nvPr>
            <p:ph type="title"/>
          </p:nvPr>
        </p:nvSpPr>
        <p:spPr>
          <a:xfrm>
            <a:off x="1533561" y="221551"/>
            <a:ext cx="9875520" cy="1356360"/>
          </a:xfrm>
        </p:spPr>
        <p:txBody>
          <a:bodyPr>
            <a:normAutofit/>
          </a:bodyPr>
          <a:lstStyle/>
          <a:p>
            <a:pPr algn="ctr"/>
            <a:r>
              <a:rPr lang="en-US" sz="6600" dirty="0">
                <a:solidFill>
                  <a:srgbClr val="002060"/>
                </a:solidFill>
              </a:rPr>
              <a:t>Public Event Trauma</a:t>
            </a:r>
          </a:p>
        </p:txBody>
      </p:sp>
      <p:sp>
        <p:nvSpPr>
          <p:cNvPr id="5" name="Rectangle 4"/>
          <p:cNvSpPr/>
          <p:nvPr/>
        </p:nvSpPr>
        <p:spPr>
          <a:xfrm>
            <a:off x="6096000" y="2421216"/>
            <a:ext cx="6096000" cy="3046988"/>
          </a:xfrm>
          <a:prstGeom prst="rect">
            <a:avLst/>
          </a:prstGeom>
        </p:spPr>
        <p:txBody>
          <a:bodyPr>
            <a:spAutoFit/>
          </a:bodyPr>
          <a:lstStyle/>
          <a:p>
            <a:r>
              <a:rPr lang="en-US" sz="3200" b="1">
                <a:solidFill>
                  <a:schemeClr val="accent2">
                    <a:lumMod val="75000"/>
                  </a:schemeClr>
                </a:solidFill>
              </a:rPr>
              <a:t>Characterized by:</a:t>
            </a:r>
          </a:p>
          <a:p>
            <a:pPr marL="914400" lvl="1" indent="-457200">
              <a:buFont typeface="Arial" panose="020B0604020202020204" pitchFamily="34" charset="0"/>
              <a:buChar char="•"/>
            </a:pPr>
            <a:r>
              <a:rPr lang="en-US" sz="3200">
                <a:solidFill>
                  <a:srgbClr val="002060"/>
                </a:solidFill>
              </a:rPr>
              <a:t>Shared experience</a:t>
            </a:r>
          </a:p>
          <a:p>
            <a:pPr marL="914400" lvl="1" indent="-457200">
              <a:buFont typeface="Arial" panose="020B0604020202020204" pitchFamily="34" charset="0"/>
              <a:buChar char="•"/>
            </a:pPr>
            <a:r>
              <a:rPr lang="en-US" sz="3200">
                <a:solidFill>
                  <a:srgbClr val="002060"/>
                </a:solidFill>
              </a:rPr>
              <a:t>Lack of judgment</a:t>
            </a:r>
          </a:p>
          <a:p>
            <a:pPr marL="914400" lvl="1" indent="-457200">
              <a:buFont typeface="Arial" panose="020B0604020202020204" pitchFamily="34" charset="0"/>
              <a:buChar char="•"/>
            </a:pPr>
            <a:r>
              <a:rPr lang="en-US" sz="3200">
                <a:solidFill>
                  <a:srgbClr val="002060"/>
                </a:solidFill>
              </a:rPr>
              <a:t>Sense of helplessness</a:t>
            </a:r>
          </a:p>
          <a:p>
            <a:pPr marL="914400" lvl="1" indent="-457200">
              <a:buFont typeface="Arial" panose="020B0604020202020204" pitchFamily="34" charset="0"/>
              <a:buChar char="•"/>
            </a:pPr>
            <a:r>
              <a:rPr lang="en-US" sz="3200">
                <a:solidFill>
                  <a:srgbClr val="002060"/>
                </a:solidFill>
              </a:rPr>
              <a:t>Forces beyond control</a:t>
            </a:r>
          </a:p>
          <a:p>
            <a:pPr marL="914400" lvl="1" indent="-457200">
              <a:buFont typeface="Arial" panose="020B0604020202020204" pitchFamily="34" charset="0"/>
              <a:buChar char="•"/>
            </a:pPr>
            <a:r>
              <a:rPr lang="en-US" sz="3200">
                <a:solidFill>
                  <a:srgbClr val="002060"/>
                </a:solidFill>
              </a:rPr>
              <a:t>Sense of irretrievable loss</a:t>
            </a:r>
          </a:p>
        </p:txBody>
      </p:sp>
      <p:pic>
        <p:nvPicPr>
          <p:cNvPr id="7" name="Picture 6">
            <a:extLst>
              <a:ext uri="{FF2B5EF4-FFF2-40B4-BE49-F238E27FC236}">
                <a16:creationId xmlns:a16="http://schemas.microsoft.com/office/drawing/2014/main" id="{40BDC1F0-053D-43BD-87D4-BE33F0830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48" y="1204019"/>
            <a:ext cx="5202371" cy="5202371"/>
          </a:xfrm>
          <a:prstGeom prst="rect">
            <a:avLst/>
          </a:prstGeom>
        </p:spPr>
      </p:pic>
    </p:spTree>
    <p:extLst>
      <p:ext uri="{BB962C8B-B14F-4D97-AF65-F5344CB8AC3E}">
        <p14:creationId xmlns:p14="http://schemas.microsoft.com/office/powerpoint/2010/main" val="305518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949148" y="6223828"/>
            <a:ext cx="4717774" cy="365125"/>
          </a:xfrm>
          <a:prstGeom prst="rect">
            <a:avLst/>
          </a:prstGeom>
        </p:spPr>
        <p:txBody>
          <a:bodyPr/>
          <a:lstStyle/>
          <a:p>
            <a:r>
              <a:rPr lang="en-US">
                <a:solidFill>
                  <a:srgbClr val="92D050"/>
                </a:solidFill>
              </a:rPr>
              <a:t> </a:t>
            </a:r>
          </a:p>
        </p:txBody>
      </p:sp>
      <p:sp>
        <p:nvSpPr>
          <p:cNvPr id="4" name="Title 1"/>
          <p:cNvSpPr>
            <a:spLocks noGrp="1"/>
          </p:cNvSpPr>
          <p:nvPr>
            <p:ph type="title"/>
          </p:nvPr>
        </p:nvSpPr>
        <p:spPr>
          <a:xfrm>
            <a:off x="1370275" y="269047"/>
            <a:ext cx="9875520" cy="1356360"/>
          </a:xfrm>
        </p:spPr>
        <p:txBody>
          <a:bodyPr>
            <a:normAutofit/>
          </a:bodyPr>
          <a:lstStyle/>
          <a:p>
            <a:pPr algn="ctr"/>
            <a:r>
              <a:rPr lang="en-US" sz="6600" dirty="0">
                <a:solidFill>
                  <a:srgbClr val="002060"/>
                </a:solidFill>
              </a:rPr>
              <a:t>Community Trauma</a:t>
            </a:r>
          </a:p>
        </p:txBody>
      </p:sp>
      <p:sp>
        <p:nvSpPr>
          <p:cNvPr id="5" name="Rectangle 4"/>
          <p:cNvSpPr/>
          <p:nvPr/>
        </p:nvSpPr>
        <p:spPr>
          <a:xfrm>
            <a:off x="362857" y="1969796"/>
            <a:ext cx="6966858" cy="5078313"/>
          </a:xfrm>
          <a:prstGeom prst="rect">
            <a:avLst/>
          </a:prstGeom>
        </p:spPr>
        <p:txBody>
          <a:bodyPr wrap="square">
            <a:spAutoFit/>
          </a:bodyPr>
          <a:lstStyle/>
          <a:p>
            <a:r>
              <a:rPr lang="en-US" sz="3600" b="1" dirty="0">
                <a:solidFill>
                  <a:schemeClr val="accent2">
                    <a:lumMod val="50000"/>
                  </a:schemeClr>
                </a:solidFill>
              </a:rPr>
              <a:t>Characterized by:</a:t>
            </a:r>
          </a:p>
          <a:p>
            <a:pPr marL="914400" lvl="1" indent="-457200">
              <a:buClr>
                <a:schemeClr val="accent4"/>
              </a:buClr>
              <a:buFont typeface="Arial" panose="020B0604020202020204" pitchFamily="34" charset="0"/>
              <a:buChar char="•"/>
            </a:pPr>
            <a:r>
              <a:rPr lang="en-US" sz="3600" dirty="0">
                <a:solidFill>
                  <a:srgbClr val="002A7E"/>
                </a:solidFill>
              </a:rPr>
              <a:t>A combination of experiences that negatively impact a community </a:t>
            </a:r>
          </a:p>
          <a:p>
            <a:pPr marL="914400" lvl="1" indent="-457200">
              <a:buClr>
                <a:schemeClr val="accent4"/>
              </a:buClr>
              <a:buFont typeface="Arial" panose="020B0604020202020204" pitchFamily="34" charset="0"/>
              <a:buChar char="•"/>
            </a:pPr>
            <a:r>
              <a:rPr lang="en-US" sz="3600" dirty="0">
                <a:solidFill>
                  <a:srgbClr val="002A7E"/>
                </a:solidFill>
              </a:rPr>
              <a:t>An event that impacts a few people but has structural and social consequences </a:t>
            </a:r>
          </a:p>
          <a:p>
            <a:pPr marL="914400" lvl="1" indent="-457200">
              <a:buClr>
                <a:schemeClr val="accent4"/>
              </a:buClr>
              <a:buFont typeface="Arial" panose="020B0604020202020204" pitchFamily="34" charset="0"/>
              <a:buChar char="•"/>
            </a:pPr>
            <a:endParaRPr lang="en-US" sz="3600" dirty="0">
              <a:solidFill>
                <a:srgbClr val="002A7E"/>
              </a:solidFill>
            </a:endParaRPr>
          </a:p>
          <a:p>
            <a:pPr marL="914400" lvl="1" indent="-457200">
              <a:buClr>
                <a:schemeClr val="accent4"/>
              </a:buClr>
              <a:buFont typeface="Arial" panose="020B0604020202020204" pitchFamily="34" charset="0"/>
              <a:buChar char="•"/>
            </a:pPr>
            <a:endParaRPr lang="en-US" sz="3600" dirty="0">
              <a:solidFill>
                <a:srgbClr val="002060"/>
              </a:solidFill>
            </a:endParaRPr>
          </a:p>
        </p:txBody>
      </p:sp>
      <p:pic>
        <p:nvPicPr>
          <p:cNvPr id="6" name="Picture 5">
            <a:extLst>
              <a:ext uri="{FF2B5EF4-FFF2-40B4-BE49-F238E27FC236}">
                <a16:creationId xmlns:a16="http://schemas.microsoft.com/office/drawing/2014/main" id="{1DCCA1CD-1780-4460-B8DC-C9F0F79EA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212" y="1716622"/>
            <a:ext cx="4368495" cy="4368495"/>
          </a:xfrm>
          <a:prstGeom prst="rect">
            <a:avLst/>
          </a:prstGeom>
        </p:spPr>
      </p:pic>
    </p:spTree>
    <p:extLst>
      <p:ext uri="{BB962C8B-B14F-4D97-AF65-F5344CB8AC3E}">
        <p14:creationId xmlns:p14="http://schemas.microsoft.com/office/powerpoint/2010/main" val="18277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07637"/>
            <a:ext cx="9875520" cy="1356360"/>
          </a:xfrm>
        </p:spPr>
        <p:txBody>
          <a:bodyPr>
            <a:normAutofit/>
          </a:bodyPr>
          <a:lstStyle/>
          <a:p>
            <a:pPr algn="ctr"/>
            <a:r>
              <a:rPr lang="en-US" sz="6600" dirty="0">
                <a:solidFill>
                  <a:srgbClr val="002060"/>
                </a:solidFill>
              </a:rPr>
              <a:t>Stress-Response System</a:t>
            </a:r>
          </a:p>
        </p:txBody>
      </p:sp>
      <p:sp>
        <p:nvSpPr>
          <p:cNvPr id="4" name="TextBox 3"/>
          <p:cNvSpPr txBox="1"/>
          <p:nvPr/>
        </p:nvSpPr>
        <p:spPr>
          <a:xfrm>
            <a:off x="1088572" y="2221684"/>
            <a:ext cx="5396594" cy="3170099"/>
          </a:xfrm>
          <a:prstGeom prst="rect">
            <a:avLst/>
          </a:prstGeom>
          <a:noFill/>
        </p:spPr>
        <p:txBody>
          <a:bodyPr wrap="square" rtlCol="0">
            <a:spAutoFit/>
          </a:bodyPr>
          <a:lstStyle/>
          <a:p>
            <a:r>
              <a:rPr lang="en-US" sz="4000">
                <a:solidFill>
                  <a:srgbClr val="002060"/>
                </a:solidFill>
              </a:rPr>
              <a:t>When we are faced with </a:t>
            </a:r>
            <a:r>
              <a:rPr lang="en-US" sz="4000" b="1">
                <a:solidFill>
                  <a:schemeClr val="accent2">
                    <a:lumMod val="75000"/>
                  </a:schemeClr>
                </a:solidFill>
              </a:rPr>
              <a:t>stressful situations</a:t>
            </a:r>
            <a:r>
              <a:rPr lang="en-US" sz="4000">
                <a:solidFill>
                  <a:srgbClr val="002060"/>
                </a:solidFill>
              </a:rPr>
              <a:t>, our mind and body </a:t>
            </a:r>
            <a:r>
              <a:rPr lang="en-US" sz="4000" b="1">
                <a:solidFill>
                  <a:schemeClr val="accent2">
                    <a:lumMod val="75000"/>
                  </a:schemeClr>
                </a:solidFill>
              </a:rPr>
              <a:t>automatically respond </a:t>
            </a:r>
            <a:r>
              <a:rPr lang="en-US" sz="4000">
                <a:solidFill>
                  <a:srgbClr val="002060"/>
                </a:solidFill>
              </a:rPr>
              <a:t>in one of three ways:</a:t>
            </a:r>
          </a:p>
        </p:txBody>
      </p:sp>
      <p:grpSp>
        <p:nvGrpSpPr>
          <p:cNvPr id="3" name="Group 2">
            <a:extLst>
              <a:ext uri="{FF2B5EF4-FFF2-40B4-BE49-F238E27FC236}">
                <a16:creationId xmlns:a16="http://schemas.microsoft.com/office/drawing/2014/main" id="{E3426CB5-7F00-447E-B862-D070E584CBCF}"/>
              </a:ext>
            </a:extLst>
          </p:cNvPr>
          <p:cNvGrpSpPr/>
          <p:nvPr/>
        </p:nvGrpSpPr>
        <p:grpSpPr>
          <a:xfrm>
            <a:off x="7295606" y="1913908"/>
            <a:ext cx="3668486" cy="3785652"/>
            <a:chOff x="6542314" y="1961606"/>
            <a:chExt cx="3668486" cy="3785652"/>
          </a:xfrm>
        </p:grpSpPr>
        <p:sp>
          <p:nvSpPr>
            <p:cNvPr id="6" name="Rectangle 5"/>
            <p:cNvSpPr/>
            <p:nvPr/>
          </p:nvSpPr>
          <p:spPr>
            <a:xfrm>
              <a:off x="6542314" y="1961606"/>
              <a:ext cx="3668486" cy="3785652"/>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7098574" y="2146272"/>
              <a:ext cx="3112226" cy="3416320"/>
            </a:xfrm>
            <a:prstGeom prst="rect">
              <a:avLst/>
            </a:prstGeom>
            <a:noFill/>
          </p:spPr>
          <p:txBody>
            <a:bodyPr wrap="square" rtlCol="0">
              <a:spAutoFit/>
            </a:bodyPr>
            <a:lstStyle/>
            <a:p>
              <a:r>
                <a:rPr lang="en-US" sz="7200" b="1" dirty="0">
                  <a:solidFill>
                    <a:srgbClr val="002060"/>
                  </a:solidFill>
                </a:rPr>
                <a:t>Fight</a:t>
              </a:r>
            </a:p>
            <a:p>
              <a:r>
                <a:rPr lang="en-US" sz="7200" b="1" dirty="0">
                  <a:solidFill>
                    <a:srgbClr val="388773"/>
                  </a:solidFill>
                </a:rPr>
                <a:t>Flight</a:t>
              </a:r>
            </a:p>
            <a:p>
              <a:r>
                <a:rPr lang="en-US" sz="7200" b="1" dirty="0">
                  <a:solidFill>
                    <a:srgbClr val="C00000"/>
                  </a:solidFill>
                </a:rPr>
                <a:t>Freeze</a:t>
              </a:r>
            </a:p>
          </p:txBody>
        </p:sp>
      </p:grpSp>
    </p:spTree>
    <p:extLst>
      <p:ext uri="{BB962C8B-B14F-4D97-AF65-F5344CB8AC3E}">
        <p14:creationId xmlns:p14="http://schemas.microsoft.com/office/powerpoint/2010/main" val="93387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94648" y="387019"/>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7200">
                <a:solidFill>
                  <a:srgbClr val="002060"/>
                </a:solidFill>
              </a:rPr>
              <a:t>Chronic Trauma</a:t>
            </a:r>
          </a:p>
        </p:txBody>
      </p:sp>
      <p:grpSp>
        <p:nvGrpSpPr>
          <p:cNvPr id="6" name="Group 5">
            <a:extLst>
              <a:ext uri="{FF2B5EF4-FFF2-40B4-BE49-F238E27FC236}">
                <a16:creationId xmlns:a16="http://schemas.microsoft.com/office/drawing/2014/main" id="{79707148-A216-4B8A-B210-DD3E8D0F18FB}"/>
              </a:ext>
            </a:extLst>
          </p:cNvPr>
          <p:cNvGrpSpPr/>
          <p:nvPr/>
        </p:nvGrpSpPr>
        <p:grpSpPr>
          <a:xfrm>
            <a:off x="4380536" y="1871181"/>
            <a:ext cx="3483225" cy="2177064"/>
            <a:chOff x="328799" y="1901838"/>
            <a:chExt cx="3483225" cy="2177064"/>
          </a:xfrm>
        </p:grpSpPr>
        <p:sp>
          <p:nvSpPr>
            <p:cNvPr id="13" name="Rectangle 12"/>
            <p:cNvSpPr/>
            <p:nvPr/>
          </p:nvSpPr>
          <p:spPr>
            <a:xfrm>
              <a:off x="328799" y="1901838"/>
              <a:ext cx="3483225" cy="2177064"/>
            </a:xfrm>
            <a:prstGeom prst="rect">
              <a:avLst/>
            </a:prstGeom>
            <a:solidFill>
              <a:schemeClr val="bg1"/>
            </a:solid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331470" y="2177595"/>
              <a:ext cx="3480041" cy="1569660"/>
            </a:xfrm>
            <a:prstGeom prst="rect">
              <a:avLst/>
            </a:prstGeom>
            <a:noFill/>
          </p:spPr>
          <p:txBody>
            <a:bodyPr wrap="square" rtlCol="0">
              <a:spAutoFit/>
            </a:bodyPr>
            <a:lstStyle/>
            <a:p>
              <a:pPr algn="ctr"/>
              <a:r>
                <a:rPr lang="en-US" sz="3200">
                  <a:solidFill>
                    <a:srgbClr val="002060"/>
                  </a:solidFill>
                </a:rPr>
                <a:t>Multiple traumatic events happening to the same person</a:t>
              </a:r>
            </a:p>
          </p:txBody>
        </p:sp>
      </p:grpSp>
      <p:sp>
        <p:nvSpPr>
          <p:cNvPr id="11" name="TextBox 10"/>
          <p:cNvSpPr txBox="1"/>
          <p:nvPr/>
        </p:nvSpPr>
        <p:spPr>
          <a:xfrm>
            <a:off x="288495" y="4436629"/>
            <a:ext cx="11572202" cy="2185214"/>
          </a:xfrm>
          <a:prstGeom prst="rect">
            <a:avLst/>
          </a:prstGeom>
          <a:noFill/>
        </p:spPr>
        <p:txBody>
          <a:bodyPr wrap="square" rtlCol="0">
            <a:spAutoFit/>
          </a:bodyPr>
          <a:lstStyle/>
          <a:p>
            <a:pPr algn="ctr"/>
            <a:r>
              <a:rPr lang="en-US" sz="4000" b="1">
                <a:solidFill>
                  <a:schemeClr val="accent2">
                    <a:lumMod val="75000"/>
                  </a:schemeClr>
                </a:solidFill>
              </a:rPr>
              <a:t>Chronic Trauma</a:t>
            </a:r>
            <a:r>
              <a:rPr lang="en-US" sz="4000">
                <a:solidFill>
                  <a:srgbClr val="002060"/>
                </a:solidFill>
              </a:rPr>
              <a:t>, regardless of the type, </a:t>
            </a:r>
            <a:r>
              <a:rPr lang="en-US" sz="4000" b="1">
                <a:solidFill>
                  <a:schemeClr val="accent2">
                    <a:lumMod val="75000"/>
                  </a:schemeClr>
                </a:solidFill>
              </a:rPr>
              <a:t> </a:t>
            </a:r>
            <a:r>
              <a:rPr lang="en-US" sz="4000">
                <a:solidFill>
                  <a:srgbClr val="002060"/>
                </a:solidFill>
              </a:rPr>
              <a:t>has a cumulative effect-impacting the brain, body, and </a:t>
            </a:r>
            <a:r>
              <a:rPr lang="en-US" sz="4800" b="1">
                <a:solidFill>
                  <a:schemeClr val="accent2">
                    <a:lumMod val="75000"/>
                  </a:schemeClr>
                </a:solidFill>
              </a:rPr>
              <a:t>all areas </a:t>
            </a:r>
            <a:r>
              <a:rPr lang="en-US" sz="4000">
                <a:solidFill>
                  <a:srgbClr val="002060"/>
                </a:solidFill>
              </a:rPr>
              <a:t>of functioning. </a:t>
            </a:r>
            <a:endParaRPr lang="en-US" b="1">
              <a:solidFill>
                <a:srgbClr val="92D050"/>
              </a:solidFill>
            </a:endParaRPr>
          </a:p>
        </p:txBody>
      </p:sp>
      <p:sp>
        <p:nvSpPr>
          <p:cNvPr id="12" name="TextBox 11"/>
          <p:cNvSpPr txBox="1"/>
          <p:nvPr/>
        </p:nvSpPr>
        <p:spPr>
          <a:xfrm>
            <a:off x="3849318" y="2620728"/>
            <a:ext cx="563217" cy="523220"/>
          </a:xfrm>
          <a:prstGeom prst="rect">
            <a:avLst/>
          </a:prstGeom>
          <a:noFill/>
        </p:spPr>
        <p:txBody>
          <a:bodyPr wrap="square" rtlCol="0">
            <a:spAutoFit/>
          </a:bodyPr>
          <a:lstStyle/>
          <a:p>
            <a:r>
              <a:rPr lang="en-US" sz="2800" b="1">
                <a:solidFill>
                  <a:schemeClr val="accent2">
                    <a:lumMod val="75000"/>
                  </a:schemeClr>
                </a:solidFill>
              </a:rPr>
              <a:t>or</a:t>
            </a:r>
          </a:p>
        </p:txBody>
      </p:sp>
      <p:grpSp>
        <p:nvGrpSpPr>
          <p:cNvPr id="9" name="Group 8">
            <a:extLst>
              <a:ext uri="{FF2B5EF4-FFF2-40B4-BE49-F238E27FC236}">
                <a16:creationId xmlns:a16="http://schemas.microsoft.com/office/drawing/2014/main" id="{7496A91B-395C-4B1A-AD7E-B900A30ABB5E}"/>
              </a:ext>
            </a:extLst>
          </p:cNvPr>
          <p:cNvGrpSpPr/>
          <p:nvPr/>
        </p:nvGrpSpPr>
        <p:grpSpPr>
          <a:xfrm>
            <a:off x="8377472" y="1884398"/>
            <a:ext cx="3483225" cy="2177064"/>
            <a:chOff x="8353528" y="1901838"/>
            <a:chExt cx="3483225" cy="2177064"/>
          </a:xfrm>
        </p:grpSpPr>
        <p:sp>
          <p:nvSpPr>
            <p:cNvPr id="15" name="TextBox 14"/>
            <p:cNvSpPr txBox="1"/>
            <p:nvPr/>
          </p:nvSpPr>
          <p:spPr>
            <a:xfrm>
              <a:off x="8366968" y="2177595"/>
              <a:ext cx="3456343" cy="1754326"/>
            </a:xfrm>
            <a:prstGeom prst="rect">
              <a:avLst/>
            </a:prstGeom>
            <a:noFill/>
          </p:spPr>
          <p:txBody>
            <a:bodyPr wrap="square" rtlCol="0">
              <a:spAutoFit/>
            </a:bodyPr>
            <a:lstStyle/>
            <a:p>
              <a:pPr algn="ctr"/>
              <a:r>
                <a:rPr lang="en-US" sz="3600">
                  <a:solidFill>
                    <a:srgbClr val="002060"/>
                  </a:solidFill>
                </a:rPr>
                <a:t>Environmental or community trauma </a:t>
              </a:r>
            </a:p>
          </p:txBody>
        </p:sp>
        <p:sp>
          <p:nvSpPr>
            <p:cNvPr id="16" name="Rectangle 15"/>
            <p:cNvSpPr/>
            <p:nvPr/>
          </p:nvSpPr>
          <p:spPr>
            <a:xfrm>
              <a:off x="8353528" y="1901838"/>
              <a:ext cx="3483225" cy="21770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2060"/>
                </a:solidFill>
              </a:endParaRPr>
            </a:p>
          </p:txBody>
        </p:sp>
      </p:grpSp>
      <p:grpSp>
        <p:nvGrpSpPr>
          <p:cNvPr id="8" name="Group 7">
            <a:extLst>
              <a:ext uri="{FF2B5EF4-FFF2-40B4-BE49-F238E27FC236}">
                <a16:creationId xmlns:a16="http://schemas.microsoft.com/office/drawing/2014/main" id="{8D2C91A5-7B64-494F-8C74-FB374CCE03D3}"/>
              </a:ext>
            </a:extLst>
          </p:cNvPr>
          <p:cNvGrpSpPr/>
          <p:nvPr/>
        </p:nvGrpSpPr>
        <p:grpSpPr>
          <a:xfrm>
            <a:off x="277795" y="1871181"/>
            <a:ext cx="3513656" cy="2177064"/>
            <a:chOff x="4358036" y="1903710"/>
            <a:chExt cx="3513656" cy="2177064"/>
          </a:xfrm>
        </p:grpSpPr>
        <p:sp>
          <p:nvSpPr>
            <p:cNvPr id="10" name="TextBox 9"/>
            <p:cNvSpPr txBox="1"/>
            <p:nvPr/>
          </p:nvSpPr>
          <p:spPr>
            <a:xfrm>
              <a:off x="4358036" y="2220629"/>
              <a:ext cx="3513656" cy="1569660"/>
            </a:xfrm>
            <a:prstGeom prst="rect">
              <a:avLst/>
            </a:prstGeom>
            <a:noFill/>
          </p:spPr>
          <p:txBody>
            <a:bodyPr wrap="square" rtlCol="0">
              <a:spAutoFit/>
            </a:bodyPr>
            <a:lstStyle/>
            <a:p>
              <a:pPr algn="ctr"/>
              <a:r>
                <a:rPr lang="en-US" sz="3200">
                  <a:solidFill>
                    <a:srgbClr val="002060"/>
                  </a:solidFill>
                </a:rPr>
                <a:t>Multiple instances of the same traumatic event </a:t>
              </a:r>
            </a:p>
          </p:txBody>
        </p:sp>
        <p:sp>
          <p:nvSpPr>
            <p:cNvPr id="17" name="Rectangle 16"/>
            <p:cNvSpPr/>
            <p:nvPr/>
          </p:nvSpPr>
          <p:spPr>
            <a:xfrm>
              <a:off x="4368736" y="1903710"/>
              <a:ext cx="3483225" cy="21770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9" name="TextBox 18"/>
          <p:cNvSpPr txBox="1"/>
          <p:nvPr/>
        </p:nvSpPr>
        <p:spPr>
          <a:xfrm>
            <a:off x="7840867" y="2620728"/>
            <a:ext cx="563217" cy="523220"/>
          </a:xfrm>
          <a:prstGeom prst="rect">
            <a:avLst/>
          </a:prstGeom>
          <a:noFill/>
        </p:spPr>
        <p:txBody>
          <a:bodyPr wrap="square" rtlCol="0">
            <a:spAutoFit/>
          </a:bodyPr>
          <a:lstStyle/>
          <a:p>
            <a:r>
              <a:rPr lang="en-US" sz="2800" b="1">
                <a:solidFill>
                  <a:schemeClr val="accent2">
                    <a:lumMod val="75000"/>
                  </a:schemeClr>
                </a:solidFill>
              </a:rPr>
              <a:t>or</a:t>
            </a:r>
          </a:p>
        </p:txBody>
      </p:sp>
    </p:spTree>
    <p:extLst>
      <p:ext uri="{BB962C8B-B14F-4D97-AF65-F5344CB8AC3E}">
        <p14:creationId xmlns:p14="http://schemas.microsoft.com/office/powerpoint/2010/main" val="1541853911"/>
      </p:ext>
    </p:extLst>
  </p:cSld>
  <p:clrMapOvr>
    <a:masterClrMapping/>
  </p:clrMapOvr>
</p:sld>
</file>

<file path=ppt/theme/theme1.xml><?xml version="1.0" encoding="utf-8"?>
<a:theme xmlns:a="http://schemas.openxmlformats.org/drawingml/2006/main" name="Basis">
  <a:themeElements>
    <a:clrScheme name="Custom 1">
      <a:dk1>
        <a:srgbClr val="000000"/>
      </a:dk1>
      <a:lt1>
        <a:srgbClr val="FFFFFF"/>
      </a:lt1>
      <a:dk2>
        <a:srgbClr val="565349"/>
      </a:dk2>
      <a:lt2>
        <a:srgbClr val="DDDDDD"/>
      </a:lt2>
      <a:accent1>
        <a:srgbClr val="92D050"/>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857FACA9C534BA3CAC4EC07722915" ma:contentTypeVersion="10" ma:contentTypeDescription="Create a new document." ma:contentTypeScope="" ma:versionID="832e11f2dc23f4b3d1ccbef11e13d7ea">
  <xsd:schema xmlns:xsd="http://www.w3.org/2001/XMLSchema" xmlns:xs="http://www.w3.org/2001/XMLSchema" xmlns:p="http://schemas.microsoft.com/office/2006/metadata/properties" xmlns:ns2="6c7116e9-cc46-41f3-a3a4-73892a720218" targetNamespace="http://schemas.microsoft.com/office/2006/metadata/properties" ma:root="true" ma:fieldsID="a7fd5ef50b44e8a5ffaeac9de9d25fcb" ns2:_="">
    <xsd:import namespace="6c7116e9-cc46-41f3-a3a4-73892a7202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7116e9-cc46-41f3-a3a4-73892a7202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A9B1EC-CA4D-4D27-8756-07757B582215}"/>
</file>

<file path=customXml/itemProps2.xml><?xml version="1.0" encoding="utf-8"?>
<ds:datastoreItem xmlns:ds="http://schemas.openxmlformats.org/officeDocument/2006/customXml" ds:itemID="{E2A3C79F-FE85-46AF-BCDA-638CFB08541D}"/>
</file>

<file path=customXml/itemProps3.xml><?xml version="1.0" encoding="utf-8"?>
<ds:datastoreItem xmlns:ds="http://schemas.openxmlformats.org/officeDocument/2006/customXml" ds:itemID="{BFC935CE-8AC1-4913-AC95-592A70D258E9}"/>
</file>

<file path=docProps/app.xml><?xml version="1.0" encoding="utf-8"?>
<Properties xmlns="http://schemas.openxmlformats.org/officeDocument/2006/extended-properties" xmlns:vt="http://schemas.openxmlformats.org/officeDocument/2006/docPropsVTypes">
  <TotalTime>1074</TotalTime>
  <Words>12008</Words>
  <Application>Microsoft Office PowerPoint</Application>
  <PresentationFormat>Widescreen</PresentationFormat>
  <Paragraphs>517</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Bahnschrift</vt:lpstr>
      <vt:lpstr>Calibri</vt:lpstr>
      <vt:lpstr>Comic Sans MS</vt:lpstr>
      <vt:lpstr>Corbel</vt:lpstr>
      <vt:lpstr>proxima-nova</vt:lpstr>
      <vt:lpstr>Basis</vt:lpstr>
      <vt:lpstr>Trauma Awareness Training </vt:lpstr>
      <vt:lpstr>Shifting our Lens…</vt:lpstr>
      <vt:lpstr>Trauma?</vt:lpstr>
      <vt:lpstr>Understanding Trauma</vt:lpstr>
      <vt:lpstr>Private Event Trauma</vt:lpstr>
      <vt:lpstr>Public Event Trauma</vt:lpstr>
      <vt:lpstr>Community Trauma</vt:lpstr>
      <vt:lpstr>Stress-Response System</vt:lpstr>
      <vt:lpstr>PowerPoint Presentation</vt:lpstr>
      <vt:lpstr>Prevalence of Trauma</vt:lpstr>
      <vt:lpstr>Prevalence of Trauma</vt:lpstr>
      <vt:lpstr>Adverse Childhood Experiences (ACEs)</vt:lpstr>
      <vt:lpstr>Impact of Trauma</vt:lpstr>
      <vt:lpstr>Impact of Trauma</vt:lpstr>
      <vt:lpstr>PowerPoint Presentation</vt:lpstr>
      <vt:lpstr>PowerPoint Presentation</vt:lpstr>
      <vt:lpstr>PowerPoint Presentation</vt:lpstr>
      <vt:lpstr>PowerPoint Presentation</vt:lpstr>
      <vt:lpstr>Layers of Trauma</vt:lpstr>
      <vt:lpstr>Brain Development </vt:lpstr>
      <vt:lpstr>PowerPoint Presentation</vt:lpstr>
      <vt:lpstr>PowerPoint Presentation</vt:lpstr>
      <vt:lpstr>PowerPoint Presentation</vt:lpstr>
      <vt:lpstr>Impact on the Body</vt:lpstr>
      <vt:lpstr>PowerPoint Presentation</vt:lpstr>
      <vt:lpstr>PowerPoint Presentation</vt:lpstr>
      <vt:lpstr>Trauma and Early Childhood</vt:lpstr>
      <vt:lpstr>PowerPoint Presentation</vt:lpstr>
      <vt:lpstr>Impact of Trauma on Young Children</vt:lpstr>
      <vt:lpstr>PowerPoint Presentation</vt:lpstr>
      <vt:lpstr>Impact of Trauma on Adults</vt:lpstr>
      <vt:lpstr>Applying the Lens of Trauma</vt:lpstr>
      <vt:lpstr>Applying the Lens of Trauma</vt:lpstr>
      <vt:lpstr>PowerPoint Presentation</vt:lpstr>
      <vt:lpstr>Applying the Lens of Trauma</vt:lpstr>
      <vt:lpstr>Applying the Lens of Trauma</vt:lpstr>
      <vt:lpstr>Applying the Lens of Trauma</vt:lpstr>
      <vt:lpstr>Applying the Lens of Trauma</vt:lpstr>
      <vt:lpstr>Applying the Lens of Trauma</vt:lpstr>
      <vt:lpstr>Becoming  Trauma-Informed</vt:lpstr>
      <vt:lpstr>PowerPoint Presentation</vt:lpstr>
      <vt:lpstr>Intervention</vt:lpstr>
      <vt:lpstr>Responding to People with Trauma</vt:lpstr>
      <vt:lpstr>Changing the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Luft</dc:creator>
  <cp:lastModifiedBy>Sean Marz</cp:lastModifiedBy>
  <cp:revision>35</cp:revision>
  <dcterms:modified xsi:type="dcterms:W3CDTF">2019-09-07T18:53:18Z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0x0101006FC857FACA9C534BA3CAC4EC07722915</vt:lpwstr>
  </property>
  <property fmtid="{D5CDD505-2E9C-101B-9397-08002B2CF9AE}" pid="3" name="Order">
    <vt:r8>111600</vt:r8>
  </property>
</Properties>
</file>